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44"/>
  </p:notesMasterIdLst>
  <p:handoutMasterIdLst>
    <p:handoutMasterId r:id="rId45"/>
  </p:handoutMasterIdLst>
  <p:sldIdLst>
    <p:sldId id="408" r:id="rId6"/>
    <p:sldId id="420" r:id="rId7"/>
    <p:sldId id="333" r:id="rId8"/>
    <p:sldId id="392" r:id="rId9"/>
    <p:sldId id="393" r:id="rId10"/>
    <p:sldId id="416" r:id="rId11"/>
    <p:sldId id="417" r:id="rId12"/>
    <p:sldId id="418" r:id="rId13"/>
    <p:sldId id="394" r:id="rId14"/>
    <p:sldId id="395" r:id="rId15"/>
    <p:sldId id="336" r:id="rId16"/>
    <p:sldId id="400" r:id="rId17"/>
    <p:sldId id="411" r:id="rId18"/>
    <p:sldId id="370" r:id="rId19"/>
    <p:sldId id="419" r:id="rId20"/>
    <p:sldId id="421" r:id="rId21"/>
    <p:sldId id="373" r:id="rId22"/>
    <p:sldId id="422" r:id="rId23"/>
    <p:sldId id="369" r:id="rId24"/>
    <p:sldId id="372" r:id="rId25"/>
    <p:sldId id="404" r:id="rId26"/>
    <p:sldId id="371" r:id="rId27"/>
    <p:sldId id="401" r:id="rId28"/>
    <p:sldId id="402" r:id="rId29"/>
    <p:sldId id="403" r:id="rId30"/>
    <p:sldId id="397" r:id="rId31"/>
    <p:sldId id="405" r:id="rId32"/>
    <p:sldId id="340" r:id="rId33"/>
    <p:sldId id="341" r:id="rId34"/>
    <p:sldId id="346" r:id="rId35"/>
    <p:sldId id="410" r:id="rId36"/>
    <p:sldId id="398" r:id="rId37"/>
    <p:sldId id="399" r:id="rId38"/>
    <p:sldId id="343" r:id="rId39"/>
    <p:sldId id="344" r:id="rId40"/>
    <p:sldId id="409" r:id="rId41"/>
    <p:sldId id="423" r:id="rId42"/>
    <p:sldId id="424"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a:srgbClr val="FF0000"/>
    <a:srgbClr val="33CC33"/>
    <a:srgbClr val="99FF33"/>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332"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488950" y="381000"/>
            <a:ext cx="3168650" cy="479425"/>
          </a:xfrm>
          <a:prstGeom prst="rect">
            <a:avLst/>
          </a:prstGeom>
          <a:noFill/>
          <a:ln w="9525">
            <a:noFill/>
            <a:miter lim="800000"/>
            <a:headEnd/>
            <a:tailEnd/>
          </a:ln>
          <a:effectLst/>
        </p:spPr>
        <p:txBody>
          <a:bodyPr vert="horz" wrap="square" lIns="96625" tIns="48311" rIns="96625" bIns="48311" numCol="1" anchor="t" anchorCtr="0" compatLnSpc="1">
            <a:prstTxWarp prst="textNoShape">
              <a:avLst/>
            </a:prstTxWarp>
          </a:bodyPr>
          <a:lstStyle>
            <a:lvl1pPr defTabSz="966788">
              <a:defRPr sz="1100">
                <a:latin typeface="Times New Roman" pitchFamily="18" charset="0"/>
              </a:defRPr>
            </a:lvl1pPr>
          </a:lstStyle>
          <a:p>
            <a:pPr>
              <a:defRPr/>
            </a:pPr>
            <a:r>
              <a:rPr lang="en-US"/>
              <a:t>Microevolution</a:t>
            </a:r>
          </a:p>
        </p:txBody>
      </p:sp>
      <p:sp>
        <p:nvSpPr>
          <p:cNvPr id="133123" name="Rectangle 3"/>
          <p:cNvSpPr>
            <a:spLocks noGrp="1" noChangeArrowheads="1"/>
          </p:cNvSpPr>
          <p:nvPr>
            <p:ph type="dt" sz="quarter" idx="1"/>
          </p:nvPr>
        </p:nvSpPr>
        <p:spPr bwMode="auto">
          <a:xfrm>
            <a:off x="3657600" y="381000"/>
            <a:ext cx="3168650" cy="479425"/>
          </a:xfrm>
          <a:prstGeom prst="rect">
            <a:avLst/>
          </a:prstGeom>
          <a:noFill/>
          <a:ln w="9525">
            <a:noFill/>
            <a:miter lim="800000"/>
            <a:headEnd/>
            <a:tailEnd/>
          </a:ln>
          <a:effectLst/>
        </p:spPr>
        <p:txBody>
          <a:bodyPr vert="horz" wrap="square" lIns="96625" tIns="48311" rIns="96625" bIns="48311" numCol="1" anchor="t" anchorCtr="0" compatLnSpc="1">
            <a:prstTxWarp prst="textNoShape">
              <a:avLst/>
            </a:prstTxWarp>
          </a:bodyPr>
          <a:lstStyle>
            <a:lvl1pPr algn="r" defTabSz="966788">
              <a:defRPr sz="1100">
                <a:latin typeface="Times New Roman" pitchFamily="18" charset="0"/>
              </a:defRPr>
            </a:lvl1pPr>
          </a:lstStyle>
          <a:p>
            <a:pPr>
              <a:defRPr/>
            </a:pPr>
            <a:fld id="{09D494B7-9B5C-4C98-9482-8EDFA84EEB48}" type="datetime1">
              <a:rPr lang="en-US"/>
              <a:pPr>
                <a:defRPr/>
              </a:pPr>
              <a:t>12/22/2014</a:t>
            </a:fld>
            <a:endParaRPr lang="en-US"/>
          </a:p>
        </p:txBody>
      </p:sp>
      <p:sp>
        <p:nvSpPr>
          <p:cNvPr id="133124" name="Rectangle 4"/>
          <p:cNvSpPr>
            <a:spLocks noGrp="1" noChangeArrowheads="1"/>
          </p:cNvSpPr>
          <p:nvPr>
            <p:ph type="ftr" sz="quarter" idx="2"/>
          </p:nvPr>
        </p:nvSpPr>
        <p:spPr bwMode="auto">
          <a:xfrm>
            <a:off x="488950" y="8686800"/>
            <a:ext cx="3168650" cy="479425"/>
          </a:xfrm>
          <a:prstGeom prst="rect">
            <a:avLst/>
          </a:prstGeom>
          <a:noFill/>
          <a:ln w="9525">
            <a:noFill/>
            <a:miter lim="800000"/>
            <a:headEnd/>
            <a:tailEnd/>
          </a:ln>
          <a:effectLst/>
        </p:spPr>
        <p:txBody>
          <a:bodyPr vert="horz" wrap="square" lIns="96625" tIns="48311" rIns="96625" bIns="48311" numCol="1" anchor="b" anchorCtr="0" compatLnSpc="1">
            <a:prstTxWarp prst="textNoShape">
              <a:avLst/>
            </a:prstTxWarp>
          </a:bodyPr>
          <a:lstStyle>
            <a:lvl1pPr defTabSz="966788">
              <a:defRPr sz="1100">
                <a:latin typeface="Times New Roman" pitchFamily="18" charset="0"/>
              </a:defRPr>
            </a:lvl1pPr>
          </a:lstStyle>
          <a:p>
            <a:pPr>
              <a:defRPr/>
            </a:pPr>
            <a:r>
              <a:rPr lang="en-US"/>
              <a:t>G. Podgorski, Biol. 1010</a:t>
            </a:r>
          </a:p>
        </p:txBody>
      </p:sp>
      <p:sp>
        <p:nvSpPr>
          <p:cNvPr id="133125" name="Rectangle 5"/>
          <p:cNvSpPr>
            <a:spLocks noGrp="1" noChangeArrowheads="1"/>
          </p:cNvSpPr>
          <p:nvPr>
            <p:ph type="sldNum" sz="quarter" idx="3"/>
          </p:nvPr>
        </p:nvSpPr>
        <p:spPr bwMode="auto">
          <a:xfrm>
            <a:off x="3657600" y="8686800"/>
            <a:ext cx="3168650" cy="479425"/>
          </a:xfrm>
          <a:prstGeom prst="rect">
            <a:avLst/>
          </a:prstGeom>
          <a:noFill/>
          <a:ln w="9525">
            <a:noFill/>
            <a:miter lim="800000"/>
            <a:headEnd/>
            <a:tailEnd/>
          </a:ln>
          <a:effectLst/>
        </p:spPr>
        <p:txBody>
          <a:bodyPr vert="horz" wrap="square" lIns="96625" tIns="48311" rIns="96625" bIns="48311" numCol="1" anchor="b" anchorCtr="0" compatLnSpc="1">
            <a:prstTxWarp prst="textNoShape">
              <a:avLst/>
            </a:prstTxWarp>
          </a:bodyPr>
          <a:lstStyle>
            <a:lvl1pPr algn="r" defTabSz="966788">
              <a:defRPr sz="1100">
                <a:latin typeface="Times New Roman" panose="02020603050405020304" pitchFamily="18" charset="0"/>
              </a:defRPr>
            </a:lvl1pPr>
          </a:lstStyle>
          <a:p>
            <a:fld id="{ACF205E0-0C65-4ACC-86EC-029799E328E3}" type="slidenum">
              <a:rPr lang="en-US" altLang="en-US"/>
              <a:pPr/>
              <a:t>‹#›</a:t>
            </a:fld>
            <a:endParaRPr lang="en-US" altLang="en-US"/>
          </a:p>
        </p:txBody>
      </p:sp>
    </p:spTree>
    <p:extLst>
      <p:ext uri="{BB962C8B-B14F-4D97-AF65-F5344CB8AC3E}">
        <p14:creationId xmlns:p14="http://schemas.microsoft.com/office/powerpoint/2010/main" val="997254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25" tIns="48311" rIns="96625" bIns="48311" numCol="1" anchor="t" anchorCtr="0" compatLnSpc="1">
            <a:prstTxWarp prst="textNoShape">
              <a:avLst/>
            </a:prstTxWarp>
          </a:bodyPr>
          <a:lstStyle>
            <a:lvl1pPr defTabSz="966788">
              <a:defRPr sz="1300">
                <a:latin typeface="Times New Roman" pitchFamily="18" charset="0"/>
              </a:defRPr>
            </a:lvl1pPr>
          </a:lstStyle>
          <a:p>
            <a:pPr>
              <a:defRPr/>
            </a:pPr>
            <a:r>
              <a:rPr lang="en-US"/>
              <a:t>Microevolution</a:t>
            </a:r>
          </a:p>
        </p:txBody>
      </p:sp>
      <p:sp>
        <p:nvSpPr>
          <p:cNvPr id="409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625" tIns="48311" rIns="96625" bIns="48311" numCol="1" anchor="t" anchorCtr="0" compatLnSpc="1">
            <a:prstTxWarp prst="textNoShape">
              <a:avLst/>
            </a:prstTxWarp>
          </a:bodyPr>
          <a:lstStyle>
            <a:lvl1pPr algn="r" defTabSz="966788">
              <a:defRPr sz="1300">
                <a:latin typeface="Times New Roman" pitchFamily="18" charset="0"/>
              </a:defRPr>
            </a:lvl1pPr>
          </a:lstStyle>
          <a:p>
            <a:pPr>
              <a:defRPr/>
            </a:pPr>
            <a:fld id="{CC729E4B-B9DC-486B-ADFC-11D62EE0E569}" type="datetime1">
              <a:rPr lang="en-US"/>
              <a:pPr>
                <a:defRPr/>
              </a:pPr>
              <a:t>12/22/2014</a:t>
            </a:fld>
            <a:endParaRPr lang="en-US"/>
          </a:p>
        </p:txBody>
      </p:sp>
      <p:sp>
        <p:nvSpPr>
          <p:cNvPr id="40964" name="Rectangle 4"/>
          <p:cNvSpPr>
            <a:spLocks noChangeArrowheads="1" noTextEdit="1"/>
          </p:cNvSpPr>
          <p:nvPr>
            <p:ph type="sldImg" idx="2"/>
          </p:nvPr>
        </p:nvSpPr>
        <p:spPr bwMode="auto">
          <a:xfrm>
            <a:off x="1258888" y="720725"/>
            <a:ext cx="4800600"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25" tIns="48311" rIns="96625" bIns="483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625" tIns="48311" rIns="96625" bIns="48311" numCol="1" anchor="b" anchorCtr="0" compatLnSpc="1">
            <a:prstTxWarp prst="textNoShape">
              <a:avLst/>
            </a:prstTxWarp>
          </a:bodyPr>
          <a:lstStyle>
            <a:lvl1pPr defTabSz="966788">
              <a:defRPr sz="1300">
                <a:latin typeface="Times New Roman" pitchFamily="18" charset="0"/>
              </a:defRPr>
            </a:lvl1pPr>
          </a:lstStyle>
          <a:p>
            <a:pPr>
              <a:defRPr/>
            </a:pPr>
            <a:r>
              <a:rPr lang="en-US"/>
              <a:t>G. Podgorski, Biol. 1010</a:t>
            </a:r>
          </a:p>
        </p:txBody>
      </p:sp>
      <p:sp>
        <p:nvSpPr>
          <p:cNvPr id="410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625" tIns="48311" rIns="96625" bIns="48311" numCol="1" anchor="b" anchorCtr="0" compatLnSpc="1">
            <a:prstTxWarp prst="textNoShape">
              <a:avLst/>
            </a:prstTxWarp>
          </a:bodyPr>
          <a:lstStyle>
            <a:lvl1pPr algn="r" defTabSz="966788">
              <a:defRPr sz="1300">
                <a:latin typeface="Times New Roman" panose="02020603050405020304" pitchFamily="18" charset="0"/>
              </a:defRPr>
            </a:lvl1pPr>
          </a:lstStyle>
          <a:p>
            <a:fld id="{32BC8045-B968-4319-9A27-51C09C7A3D36}" type="slidenum">
              <a:rPr lang="en-US" altLang="en-US"/>
              <a:pPr/>
              <a:t>‹#›</a:t>
            </a:fld>
            <a:endParaRPr lang="en-US" altLang="en-US"/>
          </a:p>
        </p:txBody>
      </p:sp>
    </p:spTree>
    <p:extLst>
      <p:ext uri="{BB962C8B-B14F-4D97-AF65-F5344CB8AC3E}">
        <p14:creationId xmlns:p14="http://schemas.microsoft.com/office/powerpoint/2010/main" val="152339674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79C6F1-319B-4E18-B0C0-3DA0BBB63955}"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19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942509-44CB-4AC3-A474-E7526F34DC7F}" type="slidenum">
              <a:rPr lang="en-US" altLang="en-US">
                <a:latin typeface="Times New Roman" panose="02020603050405020304" pitchFamily="18" charset="0"/>
              </a:rPr>
              <a:pPr eaLnBrk="1" hangingPunct="1"/>
              <a:t>1</a:t>
            </a:fld>
            <a:endParaRPr lang="en-US" altLang="en-US">
              <a:latin typeface="Times New Roman" panose="02020603050405020304" pitchFamily="18" charset="0"/>
            </a:endParaRPr>
          </a:p>
        </p:txBody>
      </p:sp>
      <p:sp>
        <p:nvSpPr>
          <p:cNvPr id="41990" name="Rectangle 2"/>
          <p:cNvSpPr>
            <a:spLocks noChangeArrowheads="1" noTextEdit="1"/>
          </p:cNvSpPr>
          <p:nvPr>
            <p:ph type="sldImg"/>
          </p:nvPr>
        </p:nvSpPr>
        <p:spPr>
          <a:xfrm>
            <a:off x="1260475" y="720725"/>
            <a:ext cx="4797425" cy="3598863"/>
          </a:xfrm>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4538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FB1330-64D1-4390-97BA-11949D12507C}"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A71978-C9CC-421F-B190-21FD5B866A55}" type="slidenum">
              <a:rPr lang="en-US" altLang="en-US">
                <a:latin typeface="Times New Roman" panose="02020603050405020304" pitchFamily="18" charset="0"/>
              </a:rPr>
              <a:pPr eaLnBrk="1" hangingPunct="1"/>
              <a:t>17</a:t>
            </a:fld>
            <a:endParaRPr lang="en-US" altLang="en-US">
              <a:latin typeface="Times New Roman" panose="02020603050405020304" pitchFamily="18" charset="0"/>
            </a:endParaRPr>
          </a:p>
        </p:txBody>
      </p:sp>
      <p:sp>
        <p:nvSpPr>
          <p:cNvPr id="51206" name="Rectangle 2"/>
          <p:cNvSpPr>
            <a:spLocks noChangeArrowheads="1" noTextEdit="1"/>
          </p:cNvSpPr>
          <p:nvPr>
            <p:ph type="sldImg"/>
          </p:nvPr>
        </p:nvSpPr>
        <p:spPr>
          <a:xfrm>
            <a:off x="1260475" y="720725"/>
            <a:ext cx="4797425" cy="3598863"/>
          </a:xfrm>
          <a:ln/>
        </p:spPr>
      </p:sp>
      <p:sp>
        <p:nvSpPr>
          <p:cNvPr id="51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541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22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4C940C-C291-4A52-9B20-93F4E0106F55}"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22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22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D1F07-AB7A-46FA-8DB1-E845CA525396}" type="slidenum">
              <a:rPr lang="en-US" altLang="en-US">
                <a:latin typeface="Times New Roman" panose="02020603050405020304" pitchFamily="18" charset="0"/>
              </a:rPr>
              <a:pPr eaLnBrk="1" hangingPunct="1"/>
              <a:t>19</a:t>
            </a:fld>
            <a:endParaRPr lang="en-US" altLang="en-US">
              <a:latin typeface="Times New Roman" panose="02020603050405020304" pitchFamily="18" charset="0"/>
            </a:endParaRPr>
          </a:p>
        </p:txBody>
      </p:sp>
      <p:sp>
        <p:nvSpPr>
          <p:cNvPr id="52230" name="Rectangle 2"/>
          <p:cNvSpPr>
            <a:spLocks noChangeArrowheads="1" noTextEdit="1"/>
          </p:cNvSpPr>
          <p:nvPr>
            <p:ph type="sldImg"/>
          </p:nvPr>
        </p:nvSpPr>
        <p:spPr>
          <a:xfrm>
            <a:off x="1260475" y="720725"/>
            <a:ext cx="4797425" cy="3598863"/>
          </a:xfrm>
          <a:ln/>
        </p:spPr>
      </p:sp>
      <p:sp>
        <p:nvSpPr>
          <p:cNvPr id="52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970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3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5B3B0-E04F-4465-9ED6-4CBE59E44A92}"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32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32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8419FD-EE2A-40CE-BBE2-4DE736146769}" type="slidenum">
              <a:rPr lang="en-US" altLang="en-US">
                <a:latin typeface="Times New Roman" panose="02020603050405020304" pitchFamily="18" charset="0"/>
              </a:rPr>
              <a:pPr eaLnBrk="1" hangingPunct="1"/>
              <a:t>20</a:t>
            </a:fld>
            <a:endParaRPr lang="en-US" altLang="en-US">
              <a:latin typeface="Times New Roman" panose="02020603050405020304" pitchFamily="18" charset="0"/>
            </a:endParaRPr>
          </a:p>
        </p:txBody>
      </p:sp>
      <p:sp>
        <p:nvSpPr>
          <p:cNvPr id="53254" name="Rectangle 2"/>
          <p:cNvSpPr>
            <a:spLocks noChangeArrowheads="1" noTextEdit="1"/>
          </p:cNvSpPr>
          <p:nvPr>
            <p:ph type="sldImg"/>
          </p:nvPr>
        </p:nvSpPr>
        <p:spPr>
          <a:xfrm>
            <a:off x="1260475" y="720725"/>
            <a:ext cx="4797425" cy="3598863"/>
          </a:xfrm>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0411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42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0B6CEC-736E-4C88-9C72-61DC71307CC4}"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42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42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4E1162-D411-46C5-9A7E-BA2DD09ACDAB}" type="slidenum">
              <a:rPr lang="en-US" altLang="en-US">
                <a:latin typeface="Times New Roman" panose="02020603050405020304" pitchFamily="18" charset="0"/>
              </a:rPr>
              <a:pPr eaLnBrk="1" hangingPunct="1"/>
              <a:t>21</a:t>
            </a:fld>
            <a:endParaRPr lang="en-US" altLang="en-US">
              <a:latin typeface="Times New Roman" panose="02020603050405020304" pitchFamily="18" charset="0"/>
            </a:endParaRPr>
          </a:p>
        </p:txBody>
      </p:sp>
      <p:sp>
        <p:nvSpPr>
          <p:cNvPr id="54278" name="Rectangle 2"/>
          <p:cNvSpPr>
            <a:spLocks noChangeArrowheads="1" noTextEdit="1"/>
          </p:cNvSpPr>
          <p:nvPr>
            <p:ph type="sldImg"/>
          </p:nvPr>
        </p:nvSpPr>
        <p:spPr>
          <a:xfrm>
            <a:off x="1260475" y="720725"/>
            <a:ext cx="4797425" cy="3598863"/>
          </a:xfrm>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1553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B52F3-1360-48E7-8C0D-63B2020EAE74}"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53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53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EA3F8-1EDC-45F9-A88B-79ECF63F8D8E}" type="slidenum">
              <a:rPr lang="en-US" altLang="en-US">
                <a:latin typeface="Times New Roman" panose="02020603050405020304" pitchFamily="18" charset="0"/>
              </a:rPr>
              <a:pPr eaLnBrk="1" hangingPunct="1"/>
              <a:t>22</a:t>
            </a:fld>
            <a:endParaRPr lang="en-US" altLang="en-US">
              <a:latin typeface="Times New Roman" panose="02020603050405020304" pitchFamily="18" charset="0"/>
            </a:endParaRPr>
          </a:p>
        </p:txBody>
      </p:sp>
      <p:sp>
        <p:nvSpPr>
          <p:cNvPr id="55302" name="Rectangle 2"/>
          <p:cNvSpPr>
            <a:spLocks noChangeArrowheads="1" noTextEdit="1"/>
          </p:cNvSpPr>
          <p:nvPr>
            <p:ph type="sldImg"/>
          </p:nvPr>
        </p:nvSpPr>
        <p:spPr>
          <a:xfrm>
            <a:off x="1260475" y="720725"/>
            <a:ext cx="4797425" cy="3598863"/>
          </a:xfrm>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6973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144EC1-5B71-4163-8303-EB0D15CEEE7E}"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A85B7E-D6A0-4D64-94B7-BB76992C6C7D}" type="slidenum">
              <a:rPr lang="en-US" altLang="en-US">
                <a:latin typeface="Times New Roman" panose="02020603050405020304" pitchFamily="18" charset="0"/>
              </a:rPr>
              <a:pPr eaLnBrk="1" hangingPunct="1"/>
              <a:t>23</a:t>
            </a:fld>
            <a:endParaRPr lang="en-US" altLang="en-US">
              <a:latin typeface="Times New Roman" panose="02020603050405020304" pitchFamily="18" charset="0"/>
            </a:endParaRPr>
          </a:p>
        </p:txBody>
      </p:sp>
      <p:sp>
        <p:nvSpPr>
          <p:cNvPr id="56326" name="Rectangle 2"/>
          <p:cNvSpPr>
            <a:spLocks noChangeArrowheads="1" noTextEdit="1"/>
          </p:cNvSpPr>
          <p:nvPr>
            <p:ph type="sldImg"/>
          </p:nvPr>
        </p:nvSpPr>
        <p:spPr>
          <a:xfrm>
            <a:off x="1260475" y="720725"/>
            <a:ext cx="4797425" cy="3598863"/>
          </a:xfrm>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990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8B2E35-CADB-498C-A650-E2594936C521}"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9F868-8358-4BCF-9ECF-818B679AFA48}" type="slidenum">
              <a:rPr lang="en-US" altLang="en-US">
                <a:latin typeface="Times New Roman" panose="02020603050405020304" pitchFamily="18" charset="0"/>
              </a:rPr>
              <a:pPr eaLnBrk="1" hangingPunct="1"/>
              <a:t>24</a:t>
            </a:fld>
            <a:endParaRPr lang="en-US" altLang="en-US">
              <a:latin typeface="Times New Roman" panose="02020603050405020304" pitchFamily="18" charset="0"/>
            </a:endParaRPr>
          </a:p>
        </p:txBody>
      </p:sp>
      <p:sp>
        <p:nvSpPr>
          <p:cNvPr id="57350" name="Rectangle 2"/>
          <p:cNvSpPr>
            <a:spLocks noChangeArrowheads="1" noTextEdit="1"/>
          </p:cNvSpPr>
          <p:nvPr>
            <p:ph type="sldImg"/>
          </p:nvPr>
        </p:nvSpPr>
        <p:spPr>
          <a:xfrm>
            <a:off x="1260475" y="720725"/>
            <a:ext cx="4797425" cy="3598863"/>
          </a:xfrm>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924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299F92-E2F1-4E62-A274-4A0A8E39F902}"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E0C7BA-7CA3-440D-B005-BE02398A9D6D}" type="slidenum">
              <a:rPr lang="en-US" altLang="en-US">
                <a:latin typeface="Times New Roman" panose="02020603050405020304" pitchFamily="18" charset="0"/>
              </a:rPr>
              <a:pPr eaLnBrk="1" hangingPunct="1"/>
              <a:t>25</a:t>
            </a:fld>
            <a:endParaRPr lang="en-US" altLang="en-US">
              <a:latin typeface="Times New Roman" panose="02020603050405020304" pitchFamily="18" charset="0"/>
            </a:endParaRPr>
          </a:p>
        </p:txBody>
      </p:sp>
      <p:sp>
        <p:nvSpPr>
          <p:cNvPr id="58374" name="Rectangle 2"/>
          <p:cNvSpPr>
            <a:spLocks noChangeArrowheads="1" noTextEdit="1"/>
          </p:cNvSpPr>
          <p:nvPr>
            <p:ph type="sldImg"/>
          </p:nvPr>
        </p:nvSpPr>
        <p:spPr>
          <a:xfrm>
            <a:off x="1260475" y="720725"/>
            <a:ext cx="4797425" cy="3598863"/>
          </a:xfrm>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888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B60588-B6C4-49D6-BCD9-2C505499C715}"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93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93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E43C46-6936-4855-A7C5-61729B555ABF}" type="slidenum">
              <a:rPr lang="en-US" altLang="en-US">
                <a:latin typeface="Times New Roman" panose="02020603050405020304" pitchFamily="18" charset="0"/>
              </a:rPr>
              <a:pPr eaLnBrk="1" hangingPunct="1"/>
              <a:t>26</a:t>
            </a:fld>
            <a:endParaRPr lang="en-US" altLang="en-US">
              <a:latin typeface="Times New Roman" panose="02020603050405020304" pitchFamily="18" charset="0"/>
            </a:endParaRPr>
          </a:p>
        </p:txBody>
      </p:sp>
      <p:sp>
        <p:nvSpPr>
          <p:cNvPr id="59398" name="Rectangle 2"/>
          <p:cNvSpPr>
            <a:spLocks noChangeArrowheads="1" noTextEdit="1"/>
          </p:cNvSpPr>
          <p:nvPr>
            <p:ph type="sldImg"/>
          </p:nvPr>
        </p:nvSpPr>
        <p:spPr>
          <a:xfrm>
            <a:off x="1260475" y="720725"/>
            <a:ext cx="4797425" cy="3598863"/>
          </a:xfrm>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9893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04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7C0772-298F-4E97-98D7-82664D6359C2}"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04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04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FDA004-4D83-4972-8B2A-D86C1482F958}" type="slidenum">
              <a:rPr lang="en-US" altLang="en-US">
                <a:latin typeface="Times New Roman" panose="02020603050405020304" pitchFamily="18" charset="0"/>
              </a:rPr>
              <a:pPr eaLnBrk="1" hangingPunct="1"/>
              <a:t>27</a:t>
            </a:fld>
            <a:endParaRPr lang="en-US" altLang="en-US">
              <a:latin typeface="Times New Roman" panose="02020603050405020304" pitchFamily="18" charset="0"/>
            </a:endParaRPr>
          </a:p>
        </p:txBody>
      </p:sp>
      <p:sp>
        <p:nvSpPr>
          <p:cNvPr id="60422" name="Rectangle 2"/>
          <p:cNvSpPr>
            <a:spLocks noChangeArrowheads="1" noTextEdit="1"/>
          </p:cNvSpPr>
          <p:nvPr>
            <p:ph type="sldImg"/>
          </p:nvPr>
        </p:nvSpPr>
        <p:spPr>
          <a:xfrm>
            <a:off x="1260475" y="720725"/>
            <a:ext cx="4797425" cy="3598863"/>
          </a:xfrm>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7955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3CBD2E-2B0B-499C-AEA4-AF31EFD716E3}"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30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30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7E4119-6FFA-4ADE-97BE-90871491F468}" type="slidenum">
              <a:rPr lang="en-US" altLang="en-US">
                <a:latin typeface="Times New Roman" panose="02020603050405020304" pitchFamily="18" charset="0"/>
              </a:rPr>
              <a:pPr eaLnBrk="1" hangingPunct="1"/>
              <a:t>3</a:t>
            </a:fld>
            <a:endParaRPr lang="en-US" altLang="en-US">
              <a:latin typeface="Times New Roman" panose="02020603050405020304" pitchFamily="18" charset="0"/>
            </a:endParaRPr>
          </a:p>
        </p:txBody>
      </p:sp>
      <p:sp>
        <p:nvSpPr>
          <p:cNvPr id="43014" name="Rectangle 2"/>
          <p:cNvSpPr>
            <a:spLocks noChangeArrowheads="1" noTextEdit="1"/>
          </p:cNvSpPr>
          <p:nvPr>
            <p:ph type="sldImg"/>
          </p:nvPr>
        </p:nvSpPr>
        <p:spPr>
          <a:xfrm>
            <a:off x="1260475" y="720725"/>
            <a:ext cx="4797425" cy="3598863"/>
          </a:xfrm>
          <a:ln/>
        </p:spPr>
      </p:sp>
      <p:sp>
        <p:nvSpPr>
          <p:cNvPr id="430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265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382A57-A181-483D-9F0A-B194B442F402}"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0DC0D8-0309-4710-A9EE-ECBE992773B0}" type="slidenum">
              <a:rPr lang="en-US" altLang="en-US">
                <a:latin typeface="Times New Roman" panose="02020603050405020304" pitchFamily="18" charset="0"/>
              </a:rPr>
              <a:pPr eaLnBrk="1" hangingPunct="1"/>
              <a:t>28</a:t>
            </a:fld>
            <a:endParaRPr lang="en-US" altLang="en-US">
              <a:latin typeface="Times New Roman" panose="02020603050405020304" pitchFamily="18" charset="0"/>
            </a:endParaRPr>
          </a:p>
        </p:txBody>
      </p:sp>
      <p:sp>
        <p:nvSpPr>
          <p:cNvPr id="61446" name="Rectangle 2"/>
          <p:cNvSpPr>
            <a:spLocks noChangeArrowheads="1" noTextEdit="1"/>
          </p:cNvSpPr>
          <p:nvPr>
            <p:ph type="sldImg"/>
          </p:nvPr>
        </p:nvSpPr>
        <p:spPr>
          <a:xfrm>
            <a:off x="1260475" y="720725"/>
            <a:ext cx="4797425" cy="3598863"/>
          </a:xfrm>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8849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24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2F8F18-44F7-4D8C-B2EA-805713C8CCC1}"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246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24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DA9F10-46A4-4931-B422-32ED5697B307}" type="slidenum">
              <a:rPr lang="en-US" altLang="en-US">
                <a:latin typeface="Times New Roman" panose="02020603050405020304" pitchFamily="18" charset="0"/>
              </a:rPr>
              <a:pPr eaLnBrk="1" hangingPunct="1"/>
              <a:t>29</a:t>
            </a:fld>
            <a:endParaRPr lang="en-US" altLang="en-US">
              <a:latin typeface="Times New Roman" panose="02020603050405020304" pitchFamily="18" charset="0"/>
            </a:endParaRPr>
          </a:p>
        </p:txBody>
      </p:sp>
      <p:sp>
        <p:nvSpPr>
          <p:cNvPr id="62470" name="Rectangle 2"/>
          <p:cNvSpPr>
            <a:spLocks noChangeArrowheads="1" noTextEdit="1"/>
          </p:cNvSpPr>
          <p:nvPr>
            <p:ph type="sldImg"/>
          </p:nvPr>
        </p:nvSpPr>
        <p:spPr>
          <a:xfrm>
            <a:off x="1260475" y="720725"/>
            <a:ext cx="4797425" cy="3598863"/>
          </a:xfrm>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621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34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D604FC-A753-4E58-85D0-7F4D06AC23A6}"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34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34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9C9619-2E45-4153-A341-38696B8C6F1B}" type="slidenum">
              <a:rPr lang="en-US" altLang="en-US">
                <a:latin typeface="Times New Roman" panose="02020603050405020304" pitchFamily="18" charset="0"/>
              </a:rPr>
              <a:pPr eaLnBrk="1" hangingPunct="1"/>
              <a:t>30</a:t>
            </a:fld>
            <a:endParaRPr lang="en-US" altLang="en-US">
              <a:latin typeface="Times New Roman" panose="02020603050405020304" pitchFamily="18" charset="0"/>
            </a:endParaRPr>
          </a:p>
        </p:txBody>
      </p:sp>
      <p:sp>
        <p:nvSpPr>
          <p:cNvPr id="63494" name="Rectangle 2"/>
          <p:cNvSpPr>
            <a:spLocks noChangeArrowheads="1" noTextEdit="1"/>
          </p:cNvSpPr>
          <p:nvPr>
            <p:ph type="sldImg"/>
          </p:nvPr>
        </p:nvSpPr>
        <p:spPr>
          <a:xfrm>
            <a:off x="1260475" y="720725"/>
            <a:ext cx="4797425" cy="3598863"/>
          </a:xfrm>
          <a:ln/>
        </p:spPr>
      </p:sp>
      <p:sp>
        <p:nvSpPr>
          <p:cNvPr id="634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9185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45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BE84ED-8DD2-4CA1-BE23-2D4636ED554F}"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451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45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A22366-E0B5-4C20-8533-81B326E08E48}" type="slidenum">
              <a:rPr lang="en-US" altLang="en-US">
                <a:latin typeface="Times New Roman" panose="02020603050405020304" pitchFamily="18" charset="0"/>
              </a:rPr>
              <a:pPr eaLnBrk="1" hangingPunct="1"/>
              <a:t>32</a:t>
            </a:fld>
            <a:endParaRPr lang="en-US" altLang="en-US">
              <a:latin typeface="Times New Roman" panose="02020603050405020304" pitchFamily="18" charset="0"/>
            </a:endParaRPr>
          </a:p>
        </p:txBody>
      </p:sp>
      <p:sp>
        <p:nvSpPr>
          <p:cNvPr id="64518" name="Rectangle 2"/>
          <p:cNvSpPr>
            <a:spLocks noChangeArrowheads="1" noTextEdit="1"/>
          </p:cNvSpPr>
          <p:nvPr>
            <p:ph type="sldImg"/>
          </p:nvPr>
        </p:nvSpPr>
        <p:spPr>
          <a:xfrm>
            <a:off x="1260475" y="720725"/>
            <a:ext cx="4797425" cy="3598863"/>
          </a:xfrm>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124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55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5E26B3-83B0-46AD-B77A-22B5F7C357D1}"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55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55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6DE117-2F17-4695-B3E8-C4C85A5E84CB}" type="slidenum">
              <a:rPr lang="en-US" altLang="en-US">
                <a:latin typeface="Times New Roman" panose="02020603050405020304" pitchFamily="18" charset="0"/>
              </a:rPr>
              <a:pPr eaLnBrk="1" hangingPunct="1"/>
              <a:t>33</a:t>
            </a:fld>
            <a:endParaRPr lang="en-US" altLang="en-US">
              <a:latin typeface="Times New Roman" panose="02020603050405020304" pitchFamily="18" charset="0"/>
            </a:endParaRPr>
          </a:p>
        </p:txBody>
      </p:sp>
      <p:sp>
        <p:nvSpPr>
          <p:cNvPr id="65542" name="Rectangle 2"/>
          <p:cNvSpPr>
            <a:spLocks noChangeArrowheads="1" noTextEdit="1"/>
          </p:cNvSpPr>
          <p:nvPr>
            <p:ph type="sldImg"/>
          </p:nvPr>
        </p:nvSpPr>
        <p:spPr>
          <a:xfrm>
            <a:off x="1260475" y="720725"/>
            <a:ext cx="4797425" cy="3598863"/>
          </a:xfrm>
          <a:ln/>
        </p:spPr>
      </p:sp>
      <p:sp>
        <p:nvSpPr>
          <p:cNvPr id="655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441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CE89BF-8EB8-4EB2-B83C-984483F6C532}"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65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65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CB6AC9-B46E-4B3B-80EF-BDEEB0FA7A46}" type="slidenum">
              <a:rPr lang="en-US" altLang="en-US">
                <a:latin typeface="Times New Roman" panose="02020603050405020304" pitchFamily="18" charset="0"/>
              </a:rPr>
              <a:pPr eaLnBrk="1" hangingPunct="1"/>
              <a:t>34</a:t>
            </a:fld>
            <a:endParaRPr lang="en-US" altLang="en-US">
              <a:latin typeface="Times New Roman" panose="02020603050405020304" pitchFamily="18" charset="0"/>
            </a:endParaRPr>
          </a:p>
        </p:txBody>
      </p:sp>
      <p:sp>
        <p:nvSpPr>
          <p:cNvPr id="66566" name="Rectangle 2"/>
          <p:cNvSpPr>
            <a:spLocks noChangeArrowheads="1" noTextEdit="1"/>
          </p:cNvSpPr>
          <p:nvPr>
            <p:ph type="sldImg"/>
          </p:nvPr>
        </p:nvSpPr>
        <p:spPr>
          <a:xfrm>
            <a:off x="1260475" y="720725"/>
            <a:ext cx="4797425" cy="3598863"/>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107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675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D8B1F6-7570-4DE1-BD9A-B679EC219474}"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675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675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D2E962-4391-4E94-AB98-FBAF11217D25}" type="slidenum">
              <a:rPr lang="en-US" altLang="en-US">
                <a:latin typeface="Times New Roman" panose="02020603050405020304" pitchFamily="18" charset="0"/>
              </a:rPr>
              <a:pPr eaLnBrk="1" hangingPunct="1"/>
              <a:t>35</a:t>
            </a:fld>
            <a:endParaRPr lang="en-US" altLang="en-US">
              <a:latin typeface="Times New Roman" panose="02020603050405020304" pitchFamily="18" charset="0"/>
            </a:endParaRPr>
          </a:p>
        </p:txBody>
      </p:sp>
      <p:sp>
        <p:nvSpPr>
          <p:cNvPr id="67590" name="Rectangle 2"/>
          <p:cNvSpPr>
            <a:spLocks noChangeArrowheads="1" noTextEdit="1"/>
          </p:cNvSpPr>
          <p:nvPr>
            <p:ph type="sldImg"/>
          </p:nvPr>
        </p:nvSpPr>
        <p:spPr>
          <a:xfrm>
            <a:off x="1260475" y="720725"/>
            <a:ext cx="4797425" cy="3598863"/>
          </a:xfrm>
          <a:ln/>
        </p:spPr>
      </p:sp>
      <p:sp>
        <p:nvSpPr>
          <p:cNvPr id="675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403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40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EC46EC-096F-41A8-AB50-7C4DBAF6FE0E}"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40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40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DB6B9-0224-4D65-814A-656E6427FDD8}" type="slidenum">
              <a:rPr lang="en-US" altLang="en-US">
                <a:latin typeface="Times New Roman" panose="02020603050405020304" pitchFamily="18" charset="0"/>
              </a:rPr>
              <a:pPr eaLnBrk="1" hangingPunct="1"/>
              <a:t>4</a:t>
            </a:fld>
            <a:endParaRPr lang="en-US" altLang="en-US">
              <a:latin typeface="Times New Roman" panose="02020603050405020304" pitchFamily="18" charset="0"/>
            </a:endParaRPr>
          </a:p>
        </p:txBody>
      </p:sp>
      <p:sp>
        <p:nvSpPr>
          <p:cNvPr id="44038" name="Rectangle 2"/>
          <p:cNvSpPr>
            <a:spLocks noChangeArrowheads="1" noTextEdit="1"/>
          </p:cNvSpPr>
          <p:nvPr>
            <p:ph type="sldImg"/>
          </p:nvPr>
        </p:nvSpPr>
        <p:spPr>
          <a:xfrm>
            <a:off x="1260475" y="720725"/>
            <a:ext cx="4797425" cy="3598863"/>
          </a:xfrm>
          <a:ln/>
        </p:spPr>
      </p:sp>
      <p:sp>
        <p:nvSpPr>
          <p:cNvPr id="44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360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E2E652-D7A6-4668-9C34-DA6885551821}"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50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50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3DAF3B-33D0-49F1-897E-3148F00060E5}" type="slidenum">
              <a:rPr lang="en-US" altLang="en-US">
                <a:latin typeface="Times New Roman" panose="02020603050405020304" pitchFamily="18" charset="0"/>
              </a:rPr>
              <a:pPr eaLnBrk="1" hangingPunct="1"/>
              <a:t>5</a:t>
            </a:fld>
            <a:endParaRPr lang="en-US" altLang="en-US">
              <a:latin typeface="Times New Roman" panose="02020603050405020304" pitchFamily="18" charset="0"/>
            </a:endParaRPr>
          </a:p>
        </p:txBody>
      </p:sp>
      <p:sp>
        <p:nvSpPr>
          <p:cNvPr id="45062" name="Rectangle 2"/>
          <p:cNvSpPr>
            <a:spLocks noChangeArrowheads="1" noTextEdit="1"/>
          </p:cNvSpPr>
          <p:nvPr>
            <p:ph type="sldImg"/>
          </p:nvPr>
        </p:nvSpPr>
        <p:spPr>
          <a:xfrm>
            <a:off x="1260475" y="720725"/>
            <a:ext cx="4797425" cy="3598863"/>
          </a:xfrm>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3026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60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57EE58-E7DB-4B82-83E2-DDBFDB04F96A}"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60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60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A8BF45-A46C-4A1D-9C24-5DE606873362}" type="slidenum">
              <a:rPr lang="en-US" altLang="en-US">
                <a:latin typeface="Times New Roman" panose="02020603050405020304" pitchFamily="18" charset="0"/>
              </a:rPr>
              <a:pPr eaLnBrk="1" hangingPunct="1"/>
              <a:t>9</a:t>
            </a:fld>
            <a:endParaRPr lang="en-US" altLang="en-US">
              <a:latin typeface="Times New Roman" panose="02020603050405020304" pitchFamily="18" charset="0"/>
            </a:endParaRPr>
          </a:p>
        </p:txBody>
      </p:sp>
      <p:sp>
        <p:nvSpPr>
          <p:cNvPr id="46086" name="Rectangle 2"/>
          <p:cNvSpPr>
            <a:spLocks noChangeArrowheads="1" noTextEdit="1"/>
          </p:cNvSpPr>
          <p:nvPr>
            <p:ph type="sldImg"/>
          </p:nvPr>
        </p:nvSpPr>
        <p:spPr>
          <a:xfrm>
            <a:off x="1260475" y="720725"/>
            <a:ext cx="4797425" cy="3598863"/>
          </a:xfrm>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6344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56F5AD-F061-4660-9AF3-F44F42C2D53C}"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71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71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9B7DFE-EDCA-4E21-AB24-A7ABE505ECA0}" type="slidenum">
              <a:rPr lang="en-US" altLang="en-US">
                <a:latin typeface="Times New Roman" panose="02020603050405020304" pitchFamily="18" charset="0"/>
              </a:rPr>
              <a:pPr eaLnBrk="1" hangingPunct="1"/>
              <a:t>10</a:t>
            </a:fld>
            <a:endParaRPr lang="en-US" altLang="en-US">
              <a:latin typeface="Times New Roman" panose="02020603050405020304" pitchFamily="18" charset="0"/>
            </a:endParaRPr>
          </a:p>
        </p:txBody>
      </p:sp>
      <p:sp>
        <p:nvSpPr>
          <p:cNvPr id="47110" name="Rectangle 2"/>
          <p:cNvSpPr>
            <a:spLocks noChangeArrowheads="1" noTextEdit="1"/>
          </p:cNvSpPr>
          <p:nvPr>
            <p:ph type="sldImg"/>
          </p:nvPr>
        </p:nvSpPr>
        <p:spPr>
          <a:xfrm>
            <a:off x="1260475" y="720725"/>
            <a:ext cx="4797425" cy="3598863"/>
          </a:xfrm>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4896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8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A1FD3-EE07-4DD6-8A67-098CD663D0D5}"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8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8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3F3DB-ECCB-4A8C-94DF-93493F5379BD}" type="slidenum">
              <a:rPr lang="en-US" altLang="en-US">
                <a:latin typeface="Times New Roman" panose="02020603050405020304" pitchFamily="18" charset="0"/>
              </a:rPr>
              <a:pPr eaLnBrk="1" hangingPunct="1"/>
              <a:t>11</a:t>
            </a:fld>
            <a:endParaRPr lang="en-US" altLang="en-US">
              <a:latin typeface="Times New Roman" panose="02020603050405020304" pitchFamily="18" charset="0"/>
            </a:endParaRPr>
          </a:p>
        </p:txBody>
      </p:sp>
      <p:sp>
        <p:nvSpPr>
          <p:cNvPr id="48134" name="Rectangle 2"/>
          <p:cNvSpPr>
            <a:spLocks noChangeArrowheads="1" noTextEdit="1"/>
          </p:cNvSpPr>
          <p:nvPr>
            <p:ph type="sldImg"/>
          </p:nvPr>
        </p:nvSpPr>
        <p:spPr>
          <a:xfrm>
            <a:off x="1260475" y="720725"/>
            <a:ext cx="4797425" cy="3598863"/>
          </a:xfrm>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042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C3585-69CB-48F0-827A-4E74135F122F}"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49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49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63EE0D-E9A8-4E8E-985C-A46DEB334CF5}" type="slidenum">
              <a:rPr lang="en-US" altLang="en-US">
                <a:latin typeface="Times New Roman" panose="02020603050405020304" pitchFamily="18" charset="0"/>
              </a:rPr>
              <a:pPr eaLnBrk="1" hangingPunct="1"/>
              <a:t>12</a:t>
            </a:fld>
            <a:endParaRPr lang="en-US" altLang="en-US">
              <a:latin typeface="Times New Roman" panose="02020603050405020304" pitchFamily="18" charset="0"/>
            </a:endParaRPr>
          </a:p>
        </p:txBody>
      </p:sp>
      <p:sp>
        <p:nvSpPr>
          <p:cNvPr id="49158" name="Rectangle 2"/>
          <p:cNvSpPr>
            <a:spLocks noChangeArrowheads="1" noTextEdit="1"/>
          </p:cNvSpPr>
          <p:nvPr>
            <p:ph type="sldImg"/>
          </p:nvPr>
        </p:nvSpPr>
        <p:spPr>
          <a:xfrm>
            <a:off x="1260475" y="720725"/>
            <a:ext cx="4797425" cy="3598863"/>
          </a:xfrm>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73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Microevolution</a:t>
            </a:r>
          </a:p>
        </p:txBody>
      </p:sp>
      <p:sp>
        <p:nvSpPr>
          <p:cNvPr id="50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8FFF1-FE6C-471B-812F-F5D2375DDACC}" type="datetime1">
              <a:rPr lang="en-US" altLang="en-US" smtClean="0">
                <a:latin typeface="Times New Roman" panose="02020603050405020304" pitchFamily="18" charset="0"/>
              </a:rPr>
              <a:pPr eaLnBrk="1" hangingPunct="1"/>
              <a:t>12/22/2014</a:t>
            </a:fld>
            <a:endParaRPr lang="en-US" altLang="en-US" smtClean="0">
              <a:latin typeface="Times New Roman" panose="02020603050405020304" pitchFamily="18" charset="0"/>
            </a:endParaRPr>
          </a:p>
        </p:txBody>
      </p:sp>
      <p:sp>
        <p:nvSpPr>
          <p:cNvPr id="50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latin typeface="Times New Roman" panose="02020603050405020304" pitchFamily="18" charset="0"/>
              </a:rPr>
              <a:t>G. Podgorski, Biol. 1010</a:t>
            </a:r>
          </a:p>
        </p:txBody>
      </p:sp>
      <p:sp>
        <p:nvSpPr>
          <p:cNvPr id="50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624051-BC21-4FB6-887D-681D693876AF}" type="slidenum">
              <a:rPr lang="en-US" altLang="en-US">
                <a:latin typeface="Times New Roman" panose="02020603050405020304" pitchFamily="18" charset="0"/>
              </a:rPr>
              <a:pPr eaLnBrk="1" hangingPunct="1"/>
              <a:t>14</a:t>
            </a:fld>
            <a:endParaRPr lang="en-US" altLang="en-US">
              <a:latin typeface="Times New Roman" panose="02020603050405020304" pitchFamily="18" charset="0"/>
            </a:endParaRPr>
          </a:p>
        </p:txBody>
      </p:sp>
      <p:sp>
        <p:nvSpPr>
          <p:cNvPr id="50182" name="Rectangle 2"/>
          <p:cNvSpPr>
            <a:spLocks noChangeArrowheads="1" noTextEdit="1"/>
          </p:cNvSpPr>
          <p:nvPr>
            <p:ph type="sldImg"/>
          </p:nvPr>
        </p:nvSpPr>
        <p:spPr>
          <a:xfrm>
            <a:off x="1260475" y="720725"/>
            <a:ext cx="4797425" cy="3598863"/>
          </a:xfrm>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9916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A777322-B4CF-4953-90B8-D80E25BB6B28}" type="slidenum">
              <a:rPr lang="en-US" altLang="en-US"/>
              <a:pPr/>
              <a:t>‹#›</a:t>
            </a:fld>
            <a:endParaRPr lang="en-US" altLang="en-US"/>
          </a:p>
        </p:txBody>
      </p:sp>
    </p:spTree>
    <p:extLst>
      <p:ext uri="{BB962C8B-B14F-4D97-AF65-F5344CB8AC3E}">
        <p14:creationId xmlns:p14="http://schemas.microsoft.com/office/powerpoint/2010/main" val="359477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EC85B7-6F1B-48E9-B5D4-34B160FB82A5}" type="slidenum">
              <a:rPr lang="en-US" altLang="en-US"/>
              <a:pPr/>
              <a:t>‹#›</a:t>
            </a:fld>
            <a:endParaRPr lang="en-US" altLang="en-US"/>
          </a:p>
        </p:txBody>
      </p:sp>
    </p:spTree>
    <p:extLst>
      <p:ext uri="{BB962C8B-B14F-4D97-AF65-F5344CB8AC3E}">
        <p14:creationId xmlns:p14="http://schemas.microsoft.com/office/powerpoint/2010/main" val="367365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8A8E84-57E2-453B-8653-B4D7797D380F}" type="slidenum">
              <a:rPr lang="en-US" altLang="en-US"/>
              <a:pPr/>
              <a:t>‹#›</a:t>
            </a:fld>
            <a:endParaRPr lang="en-US" altLang="en-US"/>
          </a:p>
        </p:txBody>
      </p:sp>
    </p:spTree>
    <p:extLst>
      <p:ext uri="{BB962C8B-B14F-4D97-AF65-F5344CB8AC3E}">
        <p14:creationId xmlns:p14="http://schemas.microsoft.com/office/powerpoint/2010/main" val="393677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7B8213-EEC8-43B7-856C-22CF900CE286}" type="slidenum">
              <a:rPr lang="en-US" altLang="en-US"/>
              <a:pPr/>
              <a:t>‹#›</a:t>
            </a:fld>
            <a:endParaRPr lang="en-US" altLang="en-US"/>
          </a:p>
        </p:txBody>
      </p:sp>
    </p:spTree>
    <p:extLst>
      <p:ext uri="{BB962C8B-B14F-4D97-AF65-F5344CB8AC3E}">
        <p14:creationId xmlns:p14="http://schemas.microsoft.com/office/powerpoint/2010/main" val="185990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EB1EB8-701A-47C8-8CAB-ED6C6B198BC1}" type="slidenum">
              <a:rPr lang="en-US" altLang="en-US"/>
              <a:pPr/>
              <a:t>‹#›</a:t>
            </a:fld>
            <a:endParaRPr lang="en-US" altLang="en-US"/>
          </a:p>
        </p:txBody>
      </p:sp>
    </p:spTree>
    <p:extLst>
      <p:ext uri="{BB962C8B-B14F-4D97-AF65-F5344CB8AC3E}">
        <p14:creationId xmlns:p14="http://schemas.microsoft.com/office/powerpoint/2010/main" val="4563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240F97-07FF-4533-830F-A0557BDEC1A1}" type="slidenum">
              <a:rPr lang="en-US" altLang="en-US"/>
              <a:pPr/>
              <a:t>‹#›</a:t>
            </a:fld>
            <a:endParaRPr lang="en-US" altLang="en-US"/>
          </a:p>
        </p:txBody>
      </p:sp>
    </p:spTree>
    <p:extLst>
      <p:ext uri="{BB962C8B-B14F-4D97-AF65-F5344CB8AC3E}">
        <p14:creationId xmlns:p14="http://schemas.microsoft.com/office/powerpoint/2010/main" val="9152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E958353-08CD-49CC-90EB-2DECC8A846D7}" type="slidenum">
              <a:rPr lang="en-US" altLang="en-US"/>
              <a:pPr/>
              <a:t>‹#›</a:t>
            </a:fld>
            <a:endParaRPr lang="en-US" altLang="en-US"/>
          </a:p>
        </p:txBody>
      </p:sp>
    </p:spTree>
    <p:extLst>
      <p:ext uri="{BB962C8B-B14F-4D97-AF65-F5344CB8AC3E}">
        <p14:creationId xmlns:p14="http://schemas.microsoft.com/office/powerpoint/2010/main" val="204258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6FE95C-4E2C-447C-8669-7050EC0BD8BF}" type="slidenum">
              <a:rPr lang="en-US" altLang="en-US"/>
              <a:pPr/>
              <a:t>‹#›</a:t>
            </a:fld>
            <a:endParaRPr lang="en-US" altLang="en-US"/>
          </a:p>
        </p:txBody>
      </p:sp>
    </p:spTree>
    <p:extLst>
      <p:ext uri="{BB962C8B-B14F-4D97-AF65-F5344CB8AC3E}">
        <p14:creationId xmlns:p14="http://schemas.microsoft.com/office/powerpoint/2010/main" val="5041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887E49A-7E87-4F80-9458-B033BB5EA565}" type="slidenum">
              <a:rPr lang="en-US" altLang="en-US"/>
              <a:pPr/>
              <a:t>‹#›</a:t>
            </a:fld>
            <a:endParaRPr lang="en-US" altLang="en-US"/>
          </a:p>
        </p:txBody>
      </p:sp>
    </p:spTree>
    <p:extLst>
      <p:ext uri="{BB962C8B-B14F-4D97-AF65-F5344CB8AC3E}">
        <p14:creationId xmlns:p14="http://schemas.microsoft.com/office/powerpoint/2010/main" val="379914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3B3B7C-B2F4-4281-89F6-2BB066EAA8E3}" type="slidenum">
              <a:rPr lang="en-US" altLang="en-US"/>
              <a:pPr/>
              <a:t>‹#›</a:t>
            </a:fld>
            <a:endParaRPr lang="en-US" altLang="en-US"/>
          </a:p>
        </p:txBody>
      </p:sp>
    </p:spTree>
    <p:extLst>
      <p:ext uri="{BB962C8B-B14F-4D97-AF65-F5344CB8AC3E}">
        <p14:creationId xmlns:p14="http://schemas.microsoft.com/office/powerpoint/2010/main" val="33637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D24772-2B49-456A-B99E-8F49457120EF}" type="slidenum">
              <a:rPr lang="en-US" altLang="en-US"/>
              <a:pPr/>
              <a:t>‹#›</a:t>
            </a:fld>
            <a:endParaRPr lang="en-US" altLang="en-US"/>
          </a:p>
        </p:txBody>
      </p:sp>
    </p:spTree>
    <p:extLst>
      <p:ext uri="{BB962C8B-B14F-4D97-AF65-F5344CB8AC3E}">
        <p14:creationId xmlns:p14="http://schemas.microsoft.com/office/powerpoint/2010/main" val="111938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9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99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99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A686996-6E79-463A-B18E-4041A8AD6E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d.ted.com/lessons/five-fingers-of-evolu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9.xml"/><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505200" y="101600"/>
            <a:ext cx="253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chemeClr val="tx2"/>
                </a:solidFill>
                <a:latin typeface="Times New Roman" panose="02020603050405020304" pitchFamily="18" charset="0"/>
              </a:rPr>
              <a:t>Microevolution</a:t>
            </a:r>
          </a:p>
        </p:txBody>
      </p:sp>
      <p:pic>
        <p:nvPicPr>
          <p:cNvPr id="2051" name="Picture 5" descr="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891088"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8" name="Text Box 8"/>
          <p:cNvSpPr txBox="1">
            <a:spLocks noChangeArrowheads="1"/>
          </p:cNvSpPr>
          <p:nvPr/>
        </p:nvSpPr>
        <p:spPr bwMode="auto">
          <a:xfrm>
            <a:off x="381000" y="51816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u="sng">
                <a:solidFill>
                  <a:srgbClr val="FF0000"/>
                </a:solidFill>
                <a:latin typeface="Arial Black" panose="020B0A04020102020204" pitchFamily="34" charset="0"/>
              </a:rPr>
              <a:t>Microevolution</a:t>
            </a:r>
            <a:r>
              <a:rPr lang="en-US" altLang="en-US" sz="2000">
                <a:solidFill>
                  <a:srgbClr val="FF0000"/>
                </a:solidFill>
                <a:latin typeface="Arial Black" panose="020B0A04020102020204" pitchFamily="34" charset="0"/>
              </a:rPr>
              <a:t> considers mechanisms that cause generation-to-generation changes in allele/gene frequency within populations, below the level of species change.</a:t>
            </a:r>
          </a:p>
          <a:p>
            <a:pPr eaLnBrk="1" hangingPunct="1"/>
            <a:endParaRPr lang="en-US" altLang="en-US" sz="2000">
              <a:solidFill>
                <a:srgbClr val="FF0000"/>
              </a:solidFill>
              <a:latin typeface="Arial Black" panose="020B0A04020102020204" pitchFamily="34" charset="0"/>
            </a:endParaRPr>
          </a:p>
          <a:p>
            <a:pPr eaLnBrk="1" hangingPunct="1"/>
            <a:r>
              <a:rPr lang="en-US" altLang="en-US" sz="2000">
                <a:solidFill>
                  <a:srgbClr val="FF0000"/>
                </a:solidFill>
                <a:latin typeface="Arial Black" panose="020B0A04020102020204" pitchFamily="34" charset="0"/>
              </a:rPr>
              <a:t>Changes over a short period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8"/>
                                        </p:tgtEl>
                                        <p:attrNameLst>
                                          <p:attrName>style.visibility</p:attrName>
                                        </p:attrNameLst>
                                      </p:cBhvr>
                                      <p:to>
                                        <p:strVal val="visible"/>
                                      </p:to>
                                    </p:set>
                                    <p:animEffect transition="in" filter="dissolve">
                                      <p:cBhvr>
                                        <p:cTn id="7" dur="500"/>
                                        <p:tgtEl>
                                          <p:spTgt spid="286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14600" y="228600"/>
            <a:ext cx="434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Mutations “Just Happen”</a:t>
            </a:r>
          </a:p>
        </p:txBody>
      </p:sp>
      <p:pic>
        <p:nvPicPr>
          <p:cNvPr id="11267" name="Picture 4" descr="FG17_0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t="929" r="48718" b="6877"/>
          <a:stretch>
            <a:fillRect/>
          </a:stretch>
        </p:blipFill>
        <p:spPr bwMode="auto">
          <a:xfrm>
            <a:off x="2286000" y="838200"/>
            <a:ext cx="45720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9" name="Text Box 9"/>
          <p:cNvSpPr txBox="1">
            <a:spLocks noChangeArrowheads="1"/>
          </p:cNvSpPr>
          <p:nvPr/>
        </p:nvSpPr>
        <p:spPr bwMode="auto">
          <a:xfrm>
            <a:off x="762000" y="52578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Arial Black" panose="020B0A04020102020204" pitchFamily="34" charset="0"/>
              </a:rPr>
              <a:t>Mutations occur at random without regard to whether they have a beneficial, neutral or harmful effect.</a:t>
            </a:r>
          </a:p>
        </p:txBody>
      </p:sp>
      <p:sp>
        <p:nvSpPr>
          <p:cNvPr id="240650" name="Text Box 10"/>
          <p:cNvSpPr txBox="1">
            <a:spLocks noChangeArrowheads="1"/>
          </p:cNvSpPr>
          <p:nvPr/>
        </p:nvSpPr>
        <p:spPr bwMode="auto">
          <a:xfrm>
            <a:off x="304800" y="6019800"/>
            <a:ext cx="8402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rPr>
              <a:t>For this reason, mutations are a randomly acting evolutionary force.</a:t>
            </a:r>
          </a:p>
        </p:txBody>
      </p:sp>
      <p:sp>
        <p:nvSpPr>
          <p:cNvPr id="8" name="Bent Arrow 7">
            <a:hlinkClick r:id="rId3" action="ppaction://hlinksldjump"/>
          </p:cNvPr>
          <p:cNvSpPr/>
          <p:nvPr/>
        </p:nvSpPr>
        <p:spPr>
          <a:xfrm>
            <a:off x="381000" y="457200"/>
            <a:ext cx="4572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0649"/>
                                        </p:tgtEl>
                                        <p:attrNameLst>
                                          <p:attrName>style.visibility</p:attrName>
                                        </p:attrNameLst>
                                      </p:cBhvr>
                                      <p:to>
                                        <p:strVal val="visible"/>
                                      </p:to>
                                    </p:set>
                                    <p:anim calcmode="lin" valueType="num">
                                      <p:cBhvr>
                                        <p:cTn id="7" dur="500" fill="hold"/>
                                        <p:tgtEl>
                                          <p:spTgt spid="240649"/>
                                        </p:tgtEl>
                                        <p:attrNameLst>
                                          <p:attrName>ppt_w</p:attrName>
                                        </p:attrNameLst>
                                      </p:cBhvr>
                                      <p:tavLst>
                                        <p:tav tm="0">
                                          <p:val>
                                            <p:fltVal val="0"/>
                                          </p:val>
                                        </p:tav>
                                        <p:tav tm="100000">
                                          <p:val>
                                            <p:strVal val="#ppt_w"/>
                                          </p:val>
                                        </p:tav>
                                      </p:tavLst>
                                    </p:anim>
                                    <p:anim calcmode="lin" valueType="num">
                                      <p:cBhvr>
                                        <p:cTn id="8" dur="500" fill="hold"/>
                                        <p:tgtEl>
                                          <p:spTgt spid="240649"/>
                                        </p:tgtEl>
                                        <p:attrNameLst>
                                          <p:attrName>ppt_h</p:attrName>
                                        </p:attrNameLst>
                                      </p:cBhvr>
                                      <p:tavLst>
                                        <p:tav tm="0">
                                          <p:val>
                                            <p:fltVal val="0"/>
                                          </p:val>
                                        </p:tav>
                                        <p:tav tm="100000">
                                          <p:val>
                                            <p:strVal val="#ppt_h"/>
                                          </p:val>
                                        </p:tav>
                                      </p:tavLst>
                                    </p:anim>
                                    <p:animEffect transition="in" filter="fade">
                                      <p:cBhvr>
                                        <p:cTn id="9" dur="500"/>
                                        <p:tgtEl>
                                          <p:spTgt spid="2406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0650"/>
                                        </p:tgtEl>
                                        <p:attrNameLst>
                                          <p:attrName>style.visibility</p:attrName>
                                        </p:attrNameLst>
                                      </p:cBhvr>
                                      <p:to>
                                        <p:strVal val="visible"/>
                                      </p:to>
                                    </p:set>
                                    <p:anim calcmode="lin" valueType="num">
                                      <p:cBhvr>
                                        <p:cTn id="14" dur="500" fill="hold"/>
                                        <p:tgtEl>
                                          <p:spTgt spid="240650"/>
                                        </p:tgtEl>
                                        <p:attrNameLst>
                                          <p:attrName>ppt_w</p:attrName>
                                        </p:attrNameLst>
                                      </p:cBhvr>
                                      <p:tavLst>
                                        <p:tav tm="0">
                                          <p:val>
                                            <p:fltVal val="0"/>
                                          </p:val>
                                        </p:tav>
                                        <p:tav tm="100000">
                                          <p:val>
                                            <p:strVal val="#ppt_w"/>
                                          </p:val>
                                        </p:tav>
                                      </p:tavLst>
                                    </p:anim>
                                    <p:anim calcmode="lin" valueType="num">
                                      <p:cBhvr>
                                        <p:cTn id="15" dur="500" fill="hold"/>
                                        <p:tgtEl>
                                          <p:spTgt spid="240650"/>
                                        </p:tgtEl>
                                        <p:attrNameLst>
                                          <p:attrName>ppt_h</p:attrName>
                                        </p:attrNameLst>
                                      </p:cBhvr>
                                      <p:tavLst>
                                        <p:tav tm="0">
                                          <p:val>
                                            <p:fltVal val="0"/>
                                          </p:val>
                                        </p:tav>
                                        <p:tav tm="100000">
                                          <p:val>
                                            <p:strVal val="#ppt_h"/>
                                          </p:val>
                                        </p:tav>
                                      </p:tavLst>
                                    </p:anim>
                                    <p:animEffect transition="in" filter="fade">
                                      <p:cBhvr>
                                        <p:cTn id="16" dur="500"/>
                                        <p:tgtEl>
                                          <p:spTgt spid="24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p:bldP spid="240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941638" y="287338"/>
            <a:ext cx="405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Gene Flow or Migration</a:t>
            </a:r>
          </a:p>
        </p:txBody>
      </p:sp>
      <p:sp>
        <p:nvSpPr>
          <p:cNvPr id="111619" name="Text Box 3"/>
          <p:cNvSpPr txBox="1">
            <a:spLocks noChangeArrowheads="1"/>
          </p:cNvSpPr>
          <p:nvPr/>
        </p:nvSpPr>
        <p:spPr bwMode="auto">
          <a:xfrm>
            <a:off x="593725" y="2286000"/>
            <a:ext cx="8550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Arial Black" panose="020B0A04020102020204" pitchFamily="34" charset="0"/>
              </a:rPr>
              <a:t>Gene flow makes separate populations </a:t>
            </a:r>
            <a:r>
              <a:rPr lang="en-US" altLang="en-US" sz="2000" u="sng">
                <a:solidFill>
                  <a:srgbClr val="FF0000"/>
                </a:solidFill>
                <a:latin typeface="Arial Black" panose="020B0A04020102020204" pitchFamily="34" charset="0"/>
              </a:rPr>
              <a:t>more similar </a:t>
            </a:r>
            <a:r>
              <a:rPr lang="en-US" altLang="en-US" sz="2000">
                <a:latin typeface="Arial Black" panose="020B0A04020102020204" pitchFamily="34" charset="0"/>
              </a:rPr>
              <a:t>genetically. </a:t>
            </a:r>
          </a:p>
        </p:txBody>
      </p:sp>
      <p:sp>
        <p:nvSpPr>
          <p:cNvPr id="111620" name="Text Box 4"/>
          <p:cNvSpPr txBox="1">
            <a:spLocks noChangeArrowheads="1"/>
          </p:cNvSpPr>
          <p:nvPr/>
        </p:nvSpPr>
        <p:spPr bwMode="auto">
          <a:xfrm>
            <a:off x="609600" y="31242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Arial Black" panose="020B0A04020102020204" pitchFamily="34" charset="0"/>
              </a:rPr>
              <a:t>The effects of gene flow are seen in many human populations, including the U.S. population.</a:t>
            </a:r>
          </a:p>
        </p:txBody>
      </p:sp>
      <p:pic>
        <p:nvPicPr>
          <p:cNvPr id="12293" name="Picture 5" descr="Fig10"/>
          <p:cNvPicPr>
            <a:picLocks noChangeAspect="1" noChangeArrowheads="1"/>
          </p:cNvPicPr>
          <p:nvPr/>
        </p:nvPicPr>
        <p:blipFill>
          <a:blip r:embed="rId3">
            <a:extLst>
              <a:ext uri="{28A0092B-C50C-407E-A947-70E740481C1C}">
                <a14:useLocalDpi xmlns:a14="http://schemas.microsoft.com/office/drawing/2010/main" val="0"/>
              </a:ext>
            </a:extLst>
          </a:blip>
          <a:srcRect l="7069" t="6038" r="7025" b="26685"/>
          <a:stretch>
            <a:fillRect/>
          </a:stretch>
        </p:blipFill>
        <p:spPr bwMode="auto">
          <a:xfrm>
            <a:off x="4495800" y="3836988"/>
            <a:ext cx="46482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736725" y="5546725"/>
            <a:ext cx="2835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Gene flow in plants – wind-dispersed pollen moving between Monterey pines.</a:t>
            </a:r>
          </a:p>
        </p:txBody>
      </p:sp>
      <p:sp>
        <p:nvSpPr>
          <p:cNvPr id="12295" name="Rectangle 6"/>
          <p:cNvSpPr>
            <a:spLocks noChangeArrowheads="1"/>
          </p:cNvSpPr>
          <p:nvPr/>
        </p:nvSpPr>
        <p:spPr bwMode="auto">
          <a:xfrm>
            <a:off x="533400" y="9144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2" panose="05020102010507070707" pitchFamily="18" charset="2"/>
              <a:buNone/>
            </a:pPr>
            <a:r>
              <a:rPr lang="en-CA" altLang="en-US" sz="2800" b="1">
                <a:solidFill>
                  <a:srgbClr val="FF0000"/>
                </a:solidFill>
              </a:rPr>
              <a:t>The movement of alleles from one population to another through the movement of individuals or gametes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dissolve">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20"/>
                                        </p:tgtEl>
                                        <p:attrNameLst>
                                          <p:attrName>style.visibility</p:attrName>
                                        </p:attrNameLst>
                                      </p:cBhvr>
                                      <p:to>
                                        <p:strVal val="visible"/>
                                      </p:to>
                                    </p:set>
                                    <p:animEffect transition="in" filter="dissolve">
                                      <p:cBhvr>
                                        <p:cTn id="12"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71800" y="152400"/>
            <a:ext cx="315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bg1"/>
                </a:solidFill>
                <a:latin typeface="Times New Roman" panose="02020603050405020304" pitchFamily="18" charset="0"/>
              </a:rPr>
              <a:t>Gene Flow or Migration</a:t>
            </a:r>
          </a:p>
        </p:txBody>
      </p:sp>
      <p:pic>
        <p:nvPicPr>
          <p:cNvPr id="13315"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0"/>
            <a:ext cx="551497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ent Arrow 5">
            <a:hlinkClick r:id="rId3" action="ppaction://hlinksldjump"/>
          </p:cNvPr>
          <p:cNvSpPr/>
          <p:nvPr/>
        </p:nvSpPr>
        <p:spPr>
          <a:xfrm>
            <a:off x="762000" y="5791200"/>
            <a:ext cx="4572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mtClean="0"/>
              <a:t>Genetic Drift</a:t>
            </a:r>
          </a:p>
        </p:txBody>
      </p:sp>
      <p:sp>
        <p:nvSpPr>
          <p:cNvPr id="14339" name="Content Placeholder 2"/>
          <p:cNvSpPr>
            <a:spLocks noGrp="1"/>
          </p:cNvSpPr>
          <p:nvPr>
            <p:ph idx="1"/>
          </p:nvPr>
        </p:nvSpPr>
        <p:spPr/>
        <p:txBody>
          <a:bodyPr/>
          <a:lstStyle/>
          <a:p>
            <a:r>
              <a:rPr lang="en-US" altLang="en-US" smtClean="0">
                <a:solidFill>
                  <a:srgbClr val="FF0000"/>
                </a:solidFill>
              </a:rPr>
              <a:t>The change in frequencies of alleles due to </a:t>
            </a:r>
            <a:r>
              <a:rPr lang="en-US" altLang="en-US" b="1" u="sng" smtClean="0">
                <a:solidFill>
                  <a:srgbClr val="FF0000"/>
                </a:solidFill>
              </a:rPr>
              <a:t>chance</a:t>
            </a:r>
            <a:r>
              <a:rPr lang="en-US" altLang="en-US" smtClean="0">
                <a:solidFill>
                  <a:srgbClr val="FF0000"/>
                </a:solidFill>
              </a:rPr>
              <a:t> events</a:t>
            </a:r>
            <a:endParaRPr lang="en-CA" altLang="en-US" smtClean="0">
              <a:solidFill>
                <a:srgbClr val="FF0000"/>
              </a:solidFill>
            </a:endParaRPr>
          </a:p>
          <a:p>
            <a:r>
              <a:rPr lang="en-CA" altLang="en-US" smtClean="0"/>
              <a:t>When populations are small, chance can play a significant role in altering allele frequencies (coin flipping example)</a:t>
            </a:r>
          </a:p>
          <a:p>
            <a:r>
              <a:rPr lang="en-CA" altLang="en-US" smtClean="0"/>
              <a:t>This tends to </a:t>
            </a:r>
            <a:r>
              <a:rPr lang="en-CA" altLang="en-US" u="sng" smtClean="0">
                <a:solidFill>
                  <a:srgbClr val="FF0000"/>
                </a:solidFill>
              </a:rPr>
              <a:t>increase</a:t>
            </a:r>
            <a:r>
              <a:rPr lang="en-CA" altLang="en-US" smtClean="0"/>
              <a:t> differences between populations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7" name="Picture 9" descr="13-20-gendrift-l"/>
          <p:cNvPicPr>
            <a:picLocks noChangeAspect="1" noChangeArrowheads="1"/>
          </p:cNvPicPr>
          <p:nvPr/>
        </p:nvPicPr>
        <p:blipFill>
          <a:blip r:embed="rId3">
            <a:extLst>
              <a:ext uri="{28A0092B-C50C-407E-A947-70E740481C1C}">
                <a14:useLocalDpi xmlns:a14="http://schemas.microsoft.com/office/drawing/2010/main" val="0"/>
              </a:ext>
            </a:extLst>
          </a:blip>
          <a:srcRect r="62500" b="5185"/>
          <a:stretch>
            <a:fillRect/>
          </a:stretch>
        </p:blipFill>
        <p:spPr bwMode="auto">
          <a:xfrm>
            <a:off x="0" y="1905000"/>
            <a:ext cx="3429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0"/>
          <p:cNvSpPr txBox="1">
            <a:spLocks noChangeArrowheads="1"/>
          </p:cNvSpPr>
          <p:nvPr/>
        </p:nvSpPr>
        <p:spPr bwMode="auto">
          <a:xfrm>
            <a:off x="3687763" y="98425"/>
            <a:ext cx="179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bg1"/>
                </a:solidFill>
                <a:latin typeface="Times New Roman" panose="02020603050405020304" pitchFamily="18" charset="0"/>
              </a:rPr>
              <a:t>Genetic Drift</a:t>
            </a:r>
          </a:p>
        </p:txBody>
      </p:sp>
      <p:sp>
        <p:nvSpPr>
          <p:cNvPr id="206859" name="Text Box 11"/>
          <p:cNvSpPr txBox="1">
            <a:spLocks noChangeArrowheads="1"/>
          </p:cNvSpPr>
          <p:nvPr/>
        </p:nvSpPr>
        <p:spPr bwMode="auto">
          <a:xfrm>
            <a:off x="441325" y="777875"/>
            <a:ext cx="8093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Arial Black" panose="020B0A04020102020204" pitchFamily="34" charset="0"/>
              </a:rPr>
              <a:t>Genetic drift is random fluctuation in allele frequency between generations.  </a:t>
            </a:r>
          </a:p>
        </p:txBody>
      </p:sp>
      <p:pic>
        <p:nvPicPr>
          <p:cNvPr id="206860" name="Picture 12" descr="13-20-gendrift-l"/>
          <p:cNvPicPr>
            <a:picLocks noChangeAspect="1" noChangeArrowheads="1"/>
          </p:cNvPicPr>
          <p:nvPr/>
        </p:nvPicPr>
        <p:blipFill>
          <a:blip r:embed="rId3">
            <a:extLst>
              <a:ext uri="{28A0092B-C50C-407E-A947-70E740481C1C}">
                <a14:useLocalDpi xmlns:a14="http://schemas.microsoft.com/office/drawing/2010/main" val="0"/>
              </a:ext>
            </a:extLst>
          </a:blip>
          <a:srcRect l="37500" r="25833" b="5185"/>
          <a:stretch>
            <a:fillRect/>
          </a:stretch>
        </p:blipFill>
        <p:spPr bwMode="auto">
          <a:xfrm>
            <a:off x="3429000" y="1905000"/>
            <a:ext cx="335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61" name="Picture 13" descr="13-20-gendrift-l"/>
          <p:cNvPicPr>
            <a:picLocks noChangeAspect="1" noChangeArrowheads="1"/>
          </p:cNvPicPr>
          <p:nvPr/>
        </p:nvPicPr>
        <p:blipFill>
          <a:blip r:embed="rId3">
            <a:extLst>
              <a:ext uri="{28A0092B-C50C-407E-A947-70E740481C1C}">
                <a14:useLocalDpi xmlns:a14="http://schemas.microsoft.com/office/drawing/2010/main" val="0"/>
              </a:ext>
            </a:extLst>
          </a:blip>
          <a:srcRect l="73334" b="5185"/>
          <a:stretch>
            <a:fillRect/>
          </a:stretch>
        </p:blipFill>
        <p:spPr bwMode="auto">
          <a:xfrm>
            <a:off x="6705600" y="1905000"/>
            <a:ext cx="243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62" name="Rectangle 14"/>
          <p:cNvSpPr>
            <a:spLocks noChangeArrowheads="1"/>
          </p:cNvSpPr>
          <p:nvPr/>
        </p:nvSpPr>
        <p:spPr bwMode="auto">
          <a:xfrm>
            <a:off x="441325" y="1341438"/>
            <a:ext cx="731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The effects of genetic drift are pronounced in small 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9"/>
                                        </p:tgtEl>
                                        <p:attrNameLst>
                                          <p:attrName>style.visibility</p:attrName>
                                        </p:attrNameLst>
                                      </p:cBhvr>
                                      <p:to>
                                        <p:strVal val="visible"/>
                                      </p:to>
                                    </p:set>
                                    <p:animEffect transition="in" filter="dissolve">
                                      <p:cBhvr>
                                        <p:cTn id="7" dur="500"/>
                                        <p:tgtEl>
                                          <p:spTgt spid="206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7"/>
                                        </p:tgtEl>
                                        <p:attrNameLst>
                                          <p:attrName>style.visibility</p:attrName>
                                        </p:attrNameLst>
                                      </p:cBhvr>
                                      <p:to>
                                        <p:strVal val="visible"/>
                                      </p:to>
                                    </p:set>
                                    <p:animEffect transition="in" filter="wipe(left)">
                                      <p:cBhvr>
                                        <p:cTn id="12" dur="500"/>
                                        <p:tgtEl>
                                          <p:spTgt spid="2068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6860"/>
                                        </p:tgtEl>
                                        <p:attrNameLst>
                                          <p:attrName>style.visibility</p:attrName>
                                        </p:attrNameLst>
                                      </p:cBhvr>
                                      <p:to>
                                        <p:strVal val="visible"/>
                                      </p:to>
                                    </p:set>
                                    <p:animEffect transition="in" filter="wipe(left)">
                                      <p:cBhvr>
                                        <p:cTn id="17" dur="500"/>
                                        <p:tgtEl>
                                          <p:spTgt spid="2068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6861"/>
                                        </p:tgtEl>
                                        <p:attrNameLst>
                                          <p:attrName>style.visibility</p:attrName>
                                        </p:attrNameLst>
                                      </p:cBhvr>
                                      <p:to>
                                        <p:strVal val="visible"/>
                                      </p:to>
                                    </p:set>
                                    <p:animEffect transition="in" filter="wipe(left)">
                                      <p:cBhvr>
                                        <p:cTn id="22" dur="500"/>
                                        <p:tgtEl>
                                          <p:spTgt spid="2068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6862"/>
                                        </p:tgtEl>
                                        <p:attrNameLst>
                                          <p:attrName>style.visibility</p:attrName>
                                        </p:attrNameLst>
                                      </p:cBhvr>
                                      <p:to>
                                        <p:strVal val="visible"/>
                                      </p:to>
                                    </p:set>
                                    <p:animEffect transition="in" filter="dissolve">
                                      <p:cBhvr>
                                        <p:cTn id="27" dur="500"/>
                                        <p:tgtEl>
                                          <p:spTgt spid="206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9" grpId="0" autoUpdateAnimBg="0"/>
      <p:bldP spid="2068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a:t>http://www.youtube.com/watch?v=mjQ_yN5znyk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en-US" smtClean="0"/>
              <a:t>Genetic Drift</a:t>
            </a:r>
            <a:endParaRPr lang="en-CA" altLang="en-US" smtClean="0"/>
          </a:p>
        </p:txBody>
      </p:sp>
      <p:sp>
        <p:nvSpPr>
          <p:cNvPr id="17411" name="Content Placeholder 4"/>
          <p:cNvSpPr>
            <a:spLocks noGrp="1"/>
          </p:cNvSpPr>
          <p:nvPr>
            <p:ph idx="1"/>
          </p:nvPr>
        </p:nvSpPr>
        <p:spPr/>
        <p:txBody>
          <a:bodyPr/>
          <a:lstStyle/>
          <a:p>
            <a:r>
              <a:rPr lang="en-US" altLang="en-US" smtClean="0"/>
              <a:t>2 situations can lead to significant genetic drift:</a:t>
            </a:r>
          </a:p>
          <a:p>
            <a:pPr lvl="1"/>
            <a:r>
              <a:rPr lang="en-US" altLang="en-US" smtClean="0"/>
              <a:t>Bottleneck Effect</a:t>
            </a:r>
          </a:p>
          <a:p>
            <a:pPr lvl="1"/>
            <a:r>
              <a:rPr lang="en-US" altLang="en-US" smtClean="0"/>
              <a:t>Founder Effect</a:t>
            </a:r>
          </a:p>
          <a:p>
            <a:pPr lvl="1"/>
            <a:endParaRPr lang="en-CA"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13-21-bottleneck-l"/>
          <p:cNvPicPr>
            <a:picLocks noChangeAspect="1" noChangeArrowheads="1"/>
          </p:cNvPicPr>
          <p:nvPr/>
        </p:nvPicPr>
        <p:blipFill>
          <a:blip r:embed="rId3">
            <a:extLst>
              <a:ext uri="{28A0092B-C50C-407E-A947-70E740481C1C}">
                <a14:useLocalDpi xmlns:a14="http://schemas.microsoft.com/office/drawing/2010/main" val="0"/>
              </a:ext>
            </a:extLst>
          </a:blip>
          <a:srcRect b="4445"/>
          <a:stretch>
            <a:fillRect/>
          </a:stretch>
        </p:blipFill>
        <p:spPr bwMode="auto">
          <a:xfrm>
            <a:off x="403225" y="26988"/>
            <a:ext cx="8435975"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6"/>
          <p:cNvSpPr txBox="1">
            <a:spLocks noChangeArrowheads="1"/>
          </p:cNvSpPr>
          <p:nvPr/>
        </p:nvSpPr>
        <p:spPr bwMode="auto">
          <a:xfrm>
            <a:off x="5470525" y="295275"/>
            <a:ext cx="32924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A Genetic Bottleneck is a Form of Genetic Drift</a:t>
            </a:r>
          </a:p>
        </p:txBody>
      </p:sp>
      <p:sp>
        <p:nvSpPr>
          <p:cNvPr id="215047" name="Text Box 7"/>
          <p:cNvSpPr txBox="1">
            <a:spLocks noChangeArrowheads="1"/>
          </p:cNvSpPr>
          <p:nvPr/>
        </p:nvSpPr>
        <p:spPr bwMode="auto">
          <a:xfrm>
            <a:off x="5486400" y="3505200"/>
            <a:ext cx="2835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Once again, small bottlenecked populations = big effect.</a:t>
            </a:r>
          </a:p>
        </p:txBody>
      </p:sp>
      <p:sp>
        <p:nvSpPr>
          <p:cNvPr id="215048" name="Rectangle 8"/>
          <p:cNvSpPr>
            <a:spLocks noChangeArrowheads="1"/>
          </p:cNvSpPr>
          <p:nvPr/>
        </p:nvSpPr>
        <p:spPr bwMode="auto">
          <a:xfrm>
            <a:off x="5181600" y="1828800"/>
            <a:ext cx="388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rPr>
              <a:t>In a genetic bottleneck, allele frequency is altered due to a population crash.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48"/>
                                        </p:tgtEl>
                                        <p:attrNameLst>
                                          <p:attrName>style.visibility</p:attrName>
                                        </p:attrNameLst>
                                      </p:cBhvr>
                                      <p:to>
                                        <p:strVal val="visible"/>
                                      </p:to>
                                    </p:set>
                                    <p:animEffect transition="in" filter="dissolve">
                                      <p:cBhvr>
                                        <p:cTn id="7" dur="500"/>
                                        <p:tgtEl>
                                          <p:spTgt spid="215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dissolve">
                                      <p:cBhvr>
                                        <p:cTn id="12" dur="500"/>
                                        <p:tgtEl>
                                          <p:spTgt spid="215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7" grpId="0"/>
      <p:bldP spid="2150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Possible bottleneck reasons</a:t>
            </a:r>
            <a:endParaRPr lang="en-CA" altLang="en-US" smtClean="0"/>
          </a:p>
        </p:txBody>
      </p:sp>
      <p:sp>
        <p:nvSpPr>
          <p:cNvPr id="19459" name="Content Placeholder 2"/>
          <p:cNvSpPr>
            <a:spLocks noGrp="1"/>
          </p:cNvSpPr>
          <p:nvPr>
            <p:ph idx="1"/>
          </p:nvPr>
        </p:nvSpPr>
        <p:spPr/>
        <p:txBody>
          <a:bodyPr/>
          <a:lstStyle/>
          <a:p>
            <a:r>
              <a:rPr lang="en-US" altLang="en-US" smtClean="0"/>
              <a:t>Starvation</a:t>
            </a:r>
          </a:p>
          <a:p>
            <a:r>
              <a:rPr lang="en-US" altLang="en-US" smtClean="0"/>
              <a:t>Disease</a:t>
            </a:r>
          </a:p>
          <a:p>
            <a:r>
              <a:rPr lang="en-US" altLang="en-US" smtClean="0"/>
              <a:t>Human activities</a:t>
            </a:r>
          </a:p>
          <a:p>
            <a:r>
              <a:rPr lang="en-US" altLang="en-US" smtClean="0"/>
              <a:t>Natural disasters</a:t>
            </a:r>
          </a:p>
          <a:p>
            <a:endParaRPr lang="en-US" altLang="en-US" smtClean="0"/>
          </a:p>
          <a:p>
            <a:r>
              <a:rPr lang="en-US" altLang="en-US" smtClean="0"/>
              <a:t>A quick reduction in size of a population</a:t>
            </a:r>
          </a:p>
          <a:p>
            <a:r>
              <a:rPr lang="en-US" altLang="en-US" smtClean="0">
                <a:solidFill>
                  <a:srgbClr val="FF0000"/>
                </a:solidFill>
              </a:rPr>
              <a:t>Gene pool loses diversity </a:t>
            </a:r>
            <a:r>
              <a:rPr lang="en-US" altLang="en-US" smtClean="0"/>
              <a:t>(small fraction of alleles are left in the population)</a:t>
            </a:r>
            <a:endParaRPr lang="en-CA"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28600"/>
            <a:ext cx="666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Genetic Bottleneck – A Historical Case</a:t>
            </a:r>
          </a:p>
        </p:txBody>
      </p:sp>
      <p:sp>
        <p:nvSpPr>
          <p:cNvPr id="152580" name="Text Box 4"/>
          <p:cNvSpPr txBox="1">
            <a:spLocks noChangeArrowheads="1"/>
          </p:cNvSpPr>
          <p:nvPr/>
        </p:nvSpPr>
        <p:spPr bwMode="auto">
          <a:xfrm>
            <a:off x="136525" y="6019800"/>
            <a:ext cx="877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Other animals known to be affected by genetic bottlenecks include the cheetah and both ancient and modern human populations.  </a:t>
            </a:r>
          </a:p>
        </p:txBody>
      </p:sp>
      <p:pic>
        <p:nvPicPr>
          <p:cNvPr id="20484" name="Picture 7" descr="FG17_06"/>
          <p:cNvPicPr>
            <a:picLocks noChangeAspect="1" noChangeArrowheads="1"/>
          </p:cNvPicPr>
          <p:nvPr/>
        </p:nvPicPr>
        <p:blipFill>
          <a:blip r:embed="rId3">
            <a:extLst>
              <a:ext uri="{28A0092B-C50C-407E-A947-70E740481C1C}">
                <a14:useLocalDpi xmlns:a14="http://schemas.microsoft.com/office/drawing/2010/main" val="0"/>
              </a:ext>
            </a:extLst>
          </a:blip>
          <a:srcRect b="7054"/>
          <a:stretch>
            <a:fillRect/>
          </a:stretch>
        </p:blipFill>
        <p:spPr bwMode="auto">
          <a:xfrm>
            <a:off x="152400" y="1230313"/>
            <a:ext cx="87630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 Box 6"/>
          <p:cNvSpPr txBox="1">
            <a:spLocks noChangeArrowheads="1"/>
          </p:cNvSpPr>
          <p:nvPr/>
        </p:nvSpPr>
        <p:spPr bwMode="auto">
          <a:xfrm>
            <a:off x="5257800" y="1143000"/>
            <a:ext cx="373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Times New Roman" panose="02020603050405020304" pitchFamily="18" charset="0"/>
              </a:rPr>
              <a:t>Note: A genetic bottleneck creates random genetic changes without  regard to adaptation.</a:t>
            </a:r>
          </a:p>
        </p:txBody>
      </p:sp>
      <p:sp>
        <p:nvSpPr>
          <p:cNvPr id="152584" name="Text Box 8"/>
          <p:cNvSpPr txBox="1">
            <a:spLocks noChangeArrowheads="1"/>
          </p:cNvSpPr>
          <p:nvPr/>
        </p:nvSpPr>
        <p:spPr bwMode="auto">
          <a:xfrm>
            <a:off x="1219200" y="5254625"/>
            <a:ext cx="7419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A severe genetic bottleneck occurred in northern elephant seals.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dissolve">
                                      <p:cBhvr>
                                        <p:cTn id="7" dur="5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Effect transition="in" filter="dissolve">
                                      <p:cBhvr>
                                        <p:cTn id="12" dur="500"/>
                                        <p:tgtEl>
                                          <p:spTgt spid="152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82"/>
                                        </p:tgtEl>
                                        <p:attrNameLst>
                                          <p:attrName>style.visibility</p:attrName>
                                        </p:attrNameLst>
                                      </p:cBhvr>
                                      <p:to>
                                        <p:strVal val="visible"/>
                                      </p:to>
                                    </p:set>
                                    <p:animEffect transition="in" filter="dissolve">
                                      <p:cBhvr>
                                        <p:cTn id="17" dur="500"/>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utoUpdateAnimBg="0"/>
      <p:bldP spid="152582" grpId="0" autoUpdateAnimBg="0"/>
      <p:bldP spid="1525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altLang="en-US" smtClean="0"/>
              <a:t>Please note…</a:t>
            </a:r>
            <a:endParaRPr lang="en-CA" altLang="en-US" smtClean="0"/>
          </a:p>
        </p:txBody>
      </p:sp>
      <p:sp>
        <p:nvSpPr>
          <p:cNvPr id="3075" name="Content Placeholder 4"/>
          <p:cNvSpPr>
            <a:spLocks noGrp="1"/>
          </p:cNvSpPr>
          <p:nvPr>
            <p:ph idx="1"/>
          </p:nvPr>
        </p:nvSpPr>
        <p:spPr/>
        <p:txBody>
          <a:bodyPr/>
          <a:lstStyle/>
          <a:p>
            <a:r>
              <a:rPr lang="en-US" altLang="en-US" smtClean="0"/>
              <a:t>Individuals DO NOT evolve…</a:t>
            </a:r>
          </a:p>
          <a:p>
            <a:endParaRPr lang="en-US" altLang="en-US" smtClean="0"/>
          </a:p>
          <a:p>
            <a:r>
              <a:rPr lang="en-US" altLang="en-US" smtClean="0"/>
              <a:t>Populations DO</a:t>
            </a:r>
            <a:endParaRPr lang="en-CA"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13-22-bottleneck"/>
          <p:cNvPicPr>
            <a:picLocks noChangeAspect="1" noChangeArrowheads="1"/>
          </p:cNvPicPr>
          <p:nvPr/>
        </p:nvPicPr>
        <p:blipFill>
          <a:blip r:embed="rId3">
            <a:extLst>
              <a:ext uri="{28A0092B-C50C-407E-A947-70E740481C1C}">
                <a14:useLocalDpi xmlns:a14="http://schemas.microsoft.com/office/drawing/2010/main" val="0"/>
              </a:ext>
            </a:extLst>
          </a:blip>
          <a:srcRect l="2499" t="5789" r="3334" b="8348"/>
          <a:stretch>
            <a:fillRect/>
          </a:stretch>
        </p:blipFill>
        <p:spPr bwMode="auto">
          <a:xfrm>
            <a:off x="228600" y="11430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228600" y="762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rPr>
              <a:t>Endangered Species Are in the Narrow Portion of a Genetic Bottleneck and Have Reduced Genetic Variation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43000" y="168275"/>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latin typeface="Times New Roman" panose="02020603050405020304" pitchFamily="18" charset="0"/>
              </a:rPr>
              <a:t>The Effect of Genetic Drift is Inversely Related to Population Size</a:t>
            </a:r>
          </a:p>
        </p:txBody>
      </p:sp>
      <p:grpSp>
        <p:nvGrpSpPr>
          <p:cNvPr id="2" name="Group 3"/>
          <p:cNvGrpSpPr>
            <a:grpSpLocks/>
          </p:cNvGrpSpPr>
          <p:nvPr/>
        </p:nvGrpSpPr>
        <p:grpSpPr bwMode="auto">
          <a:xfrm>
            <a:off x="0" y="1143000"/>
            <a:ext cx="5410200" cy="4903788"/>
            <a:chOff x="0" y="720"/>
            <a:chExt cx="3408" cy="3089"/>
          </a:xfrm>
        </p:grpSpPr>
        <p:pic>
          <p:nvPicPr>
            <p:cNvPr id="22535" name="Picture 4" descr="FG17_05"/>
            <p:cNvPicPr>
              <a:picLocks noChangeAspect="1" noChangeArrowheads="1"/>
            </p:cNvPicPr>
            <p:nvPr/>
          </p:nvPicPr>
          <p:blipFill>
            <a:blip r:embed="rId3">
              <a:extLst>
                <a:ext uri="{28A0092B-C50C-407E-A947-70E740481C1C}">
                  <a14:useLocalDpi xmlns:a14="http://schemas.microsoft.com/office/drawing/2010/main" val="0"/>
                </a:ext>
              </a:extLst>
            </a:blip>
            <a:srcRect r="39830" b="7509"/>
            <a:stretch>
              <a:fillRect/>
            </a:stretch>
          </p:blipFill>
          <p:spPr bwMode="auto">
            <a:xfrm>
              <a:off x="0" y="720"/>
              <a:ext cx="3408" cy="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5"/>
            <p:cNvSpPr txBox="1">
              <a:spLocks noChangeArrowheads="1"/>
            </p:cNvSpPr>
            <p:nvPr/>
          </p:nvSpPr>
          <p:spPr bwMode="auto">
            <a:xfrm>
              <a:off x="326" y="3559"/>
              <a:ext cx="25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Large populations = small effects.</a:t>
              </a:r>
            </a:p>
          </p:txBody>
        </p:sp>
      </p:grpSp>
      <p:grpSp>
        <p:nvGrpSpPr>
          <p:cNvPr id="3" name="Group 6"/>
          <p:cNvGrpSpPr>
            <a:grpSpLocks/>
          </p:cNvGrpSpPr>
          <p:nvPr/>
        </p:nvGrpSpPr>
        <p:grpSpPr bwMode="auto">
          <a:xfrm>
            <a:off x="5181600" y="1143000"/>
            <a:ext cx="3929063" cy="4965700"/>
            <a:chOff x="3493" y="720"/>
            <a:chExt cx="2475" cy="3128"/>
          </a:xfrm>
        </p:grpSpPr>
        <p:pic>
          <p:nvPicPr>
            <p:cNvPr id="22533" name="Picture 7" descr="FG17_05"/>
            <p:cNvPicPr>
              <a:picLocks noChangeAspect="1" noChangeArrowheads="1"/>
            </p:cNvPicPr>
            <p:nvPr/>
          </p:nvPicPr>
          <p:blipFill>
            <a:blip r:embed="rId3">
              <a:extLst>
                <a:ext uri="{28A0092B-C50C-407E-A947-70E740481C1C}">
                  <a14:useLocalDpi xmlns:a14="http://schemas.microsoft.com/office/drawing/2010/main" val="0"/>
                </a:ext>
              </a:extLst>
            </a:blip>
            <a:srcRect l="61017" b="7509"/>
            <a:stretch>
              <a:fillRect/>
            </a:stretch>
          </p:blipFill>
          <p:spPr bwMode="auto">
            <a:xfrm>
              <a:off x="3552" y="720"/>
              <a:ext cx="2208" cy="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3493" y="3598"/>
              <a:ext cx="24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Small populations = large effects.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609600" y="228600"/>
            <a:ext cx="822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The Founder Effect is Another Variation of Genetic Drift</a:t>
            </a:r>
          </a:p>
        </p:txBody>
      </p:sp>
      <p:sp>
        <p:nvSpPr>
          <p:cNvPr id="212999" name="Text Box 7"/>
          <p:cNvSpPr txBox="1">
            <a:spLocks noChangeArrowheads="1"/>
          </p:cNvSpPr>
          <p:nvPr/>
        </p:nvSpPr>
        <p:spPr bwMode="auto">
          <a:xfrm>
            <a:off x="457200" y="898525"/>
            <a:ext cx="8550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A founder effect occurs when a </a:t>
            </a:r>
            <a:r>
              <a:rPr lang="en-US" altLang="en-US" sz="2000">
                <a:solidFill>
                  <a:srgbClr val="FF0000"/>
                </a:solidFill>
              </a:rPr>
              <a:t>small number of individuals from one population found a new population that is reproductively isolated from the original one. </a:t>
            </a:r>
          </a:p>
        </p:txBody>
      </p:sp>
      <p:grpSp>
        <p:nvGrpSpPr>
          <p:cNvPr id="2" name="Group 14"/>
          <p:cNvGrpSpPr>
            <a:grpSpLocks/>
          </p:cNvGrpSpPr>
          <p:nvPr/>
        </p:nvGrpSpPr>
        <p:grpSpPr bwMode="auto">
          <a:xfrm>
            <a:off x="1524000" y="1828800"/>
            <a:ext cx="5486400" cy="4953000"/>
            <a:chOff x="960" y="1152"/>
            <a:chExt cx="3456" cy="3120"/>
          </a:xfrm>
        </p:grpSpPr>
        <p:pic>
          <p:nvPicPr>
            <p:cNvPr id="2355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1344"/>
              <a:ext cx="3072" cy="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11"/>
            <p:cNvSpPr>
              <a:spLocks noChangeArrowheads="1"/>
            </p:cNvSpPr>
            <p:nvPr/>
          </p:nvSpPr>
          <p:spPr bwMode="auto">
            <a:xfrm>
              <a:off x="960" y="1152"/>
              <a:ext cx="1392" cy="3120"/>
            </a:xfrm>
            <a:prstGeom prst="curvedRightArrow">
              <a:avLst>
                <a:gd name="adj1" fmla="val 44828"/>
                <a:gd name="adj2" fmla="val 89655"/>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chemeClr val="bg1"/>
                </a:solidFill>
                <a:latin typeface="Times New Roman" panose="02020603050405020304" pitchFamily="18" charset="0"/>
              </a:endParaRPr>
            </a:p>
          </p:txBody>
        </p:sp>
        <p:sp>
          <p:nvSpPr>
            <p:cNvPr id="23559" name="Text Box 13"/>
            <p:cNvSpPr txBox="1">
              <a:spLocks noChangeArrowheads="1"/>
            </p:cNvSpPr>
            <p:nvPr/>
          </p:nvSpPr>
          <p:spPr bwMode="auto">
            <a:xfrm rot="-1090941">
              <a:off x="1029" y="1584"/>
              <a:ext cx="1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latin typeface="Times New Roman" panose="02020603050405020304" pitchFamily="18" charset="0"/>
                </a:rPr>
                <a:t>Migration from England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2999"/>
                                        </p:tgtEl>
                                        <p:attrNameLst>
                                          <p:attrName>style.visibility</p:attrName>
                                        </p:attrNameLst>
                                      </p:cBhvr>
                                      <p:to>
                                        <p:strVal val="visible"/>
                                      </p:to>
                                    </p:set>
                                    <p:animEffect transition="in" filter="dissolve">
                                      <p:cBhvr>
                                        <p:cTn id="7" dur="500"/>
                                        <p:tgtEl>
                                          <p:spTgt spid="212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84250" y="228600"/>
            <a:ext cx="716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hlink"/>
                </a:solidFill>
                <a:latin typeface="Times New Roman" panose="02020603050405020304" pitchFamily="18" charset="0"/>
              </a:rPr>
              <a:t>The Founder Effect is Another Variation of Genetic Drift</a:t>
            </a:r>
          </a:p>
        </p:txBody>
      </p:sp>
      <p:pic>
        <p:nvPicPr>
          <p:cNvPr id="270340" name="Picture 4" descr="13-23-foundereffect"/>
          <p:cNvPicPr>
            <a:picLocks noChangeAspect="1" noChangeArrowheads="1"/>
          </p:cNvPicPr>
          <p:nvPr/>
        </p:nvPicPr>
        <p:blipFill>
          <a:blip r:embed="rId3">
            <a:extLst>
              <a:ext uri="{28A0092B-C50C-407E-A947-70E740481C1C}">
                <a14:useLocalDpi xmlns:a14="http://schemas.microsoft.com/office/drawing/2010/main" val="0"/>
              </a:ext>
            </a:extLst>
          </a:blip>
          <a:srcRect t="6444" b="21068"/>
          <a:stretch>
            <a:fillRect/>
          </a:stretch>
        </p:blipFill>
        <p:spPr bwMode="auto">
          <a:xfrm>
            <a:off x="625475" y="838200"/>
            <a:ext cx="79248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1" name="Text Box 5"/>
          <p:cNvSpPr txBox="1">
            <a:spLocks noChangeArrowheads="1"/>
          </p:cNvSpPr>
          <p:nvPr/>
        </p:nvSpPr>
        <p:spPr bwMode="auto">
          <a:xfrm>
            <a:off x="228600" y="5334000"/>
            <a:ext cx="87026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hlink"/>
                </a:solidFill>
              </a:rPr>
              <a:t>The South Atlantic island of Tristan da Cunha was colonized by 15 Britons in 1814, one of them carrying an allele for retinitis pigmentosum. Among their 240 descendents living on the island today, 4 are blind by the disease and 9 others are carriers.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plus(in)">
                                      <p:cBhvr>
                                        <p:cTn id="7" dur="2000"/>
                                        <p:tgtEl>
                                          <p:spTgt spid="270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70341"/>
                                        </p:tgtEl>
                                        <p:attrNameLst>
                                          <p:attrName>style.visibility</p:attrName>
                                        </p:attrNameLst>
                                      </p:cBhvr>
                                      <p:to>
                                        <p:strVal val="visible"/>
                                      </p:to>
                                    </p:set>
                                    <p:anim calcmode="lin" valueType="num">
                                      <p:cBhvr>
                                        <p:cTn id="12" dur="500" fill="hold"/>
                                        <p:tgtEl>
                                          <p:spTgt spid="270341"/>
                                        </p:tgtEl>
                                        <p:attrNameLst>
                                          <p:attrName>ppt_w</p:attrName>
                                        </p:attrNameLst>
                                      </p:cBhvr>
                                      <p:tavLst>
                                        <p:tav tm="0">
                                          <p:val>
                                            <p:fltVal val="0"/>
                                          </p:val>
                                        </p:tav>
                                        <p:tav tm="100000">
                                          <p:val>
                                            <p:strVal val="#ppt_w"/>
                                          </p:val>
                                        </p:tav>
                                      </p:tavLst>
                                    </p:anim>
                                    <p:anim calcmode="lin" valueType="num">
                                      <p:cBhvr>
                                        <p:cTn id="13" dur="500" fill="hold"/>
                                        <p:tgtEl>
                                          <p:spTgt spid="270341"/>
                                        </p:tgtEl>
                                        <p:attrNameLst>
                                          <p:attrName>ppt_h</p:attrName>
                                        </p:attrNameLst>
                                      </p:cBhvr>
                                      <p:tavLst>
                                        <p:tav tm="0">
                                          <p:val>
                                            <p:fltVal val="0"/>
                                          </p:val>
                                        </p:tav>
                                        <p:tav tm="100000">
                                          <p:val>
                                            <p:strVal val="#ppt_h"/>
                                          </p:val>
                                        </p:tav>
                                      </p:tavLst>
                                    </p:anim>
                                    <p:animEffect transition="in" filter="fade">
                                      <p:cBhvr>
                                        <p:cTn id="14"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98825" y="152400"/>
            <a:ext cx="256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hlink"/>
                </a:solidFill>
                <a:latin typeface="Times New Roman" panose="02020603050405020304" pitchFamily="18" charset="0"/>
              </a:rPr>
              <a:t>The Founder Effect</a:t>
            </a:r>
          </a:p>
        </p:txBody>
      </p:sp>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p:nvSpPr>
        <p:spPr bwMode="auto">
          <a:xfrm>
            <a:off x="746125" y="4495800"/>
            <a:ext cx="8397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hlink"/>
                </a:solidFill>
                <a:latin typeface="Times New Roman" panose="02020603050405020304" pitchFamily="18" charset="0"/>
              </a:rPr>
              <a:t>Old Order Amish populations are derived from a few dozen colonists who escaped religious persecution in Germany in 1719 to settle in Pennsylvania.    </a:t>
            </a:r>
          </a:p>
        </p:txBody>
      </p:sp>
      <p:sp>
        <p:nvSpPr>
          <p:cNvPr id="272391" name="Text Box 7"/>
          <p:cNvSpPr txBox="1">
            <a:spLocks noChangeArrowheads="1"/>
          </p:cNvSpPr>
          <p:nvPr/>
        </p:nvSpPr>
        <p:spPr bwMode="auto">
          <a:xfrm>
            <a:off x="746125" y="5295900"/>
            <a:ext cx="280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hlink"/>
                </a:solidFill>
                <a:latin typeface="Times New Roman" panose="02020603050405020304" pitchFamily="18" charset="0"/>
              </a:rPr>
              <a:t>The community is closed.</a:t>
            </a:r>
          </a:p>
        </p:txBody>
      </p:sp>
      <p:sp>
        <p:nvSpPr>
          <p:cNvPr id="272392" name="Text Box 8"/>
          <p:cNvSpPr txBox="1">
            <a:spLocks noChangeArrowheads="1"/>
          </p:cNvSpPr>
          <p:nvPr/>
        </p:nvSpPr>
        <p:spPr bwMode="auto">
          <a:xfrm>
            <a:off x="746125" y="57912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hlink"/>
                </a:solidFill>
                <a:latin typeface="Times New Roman" panose="02020603050405020304" pitchFamily="18" charset="0"/>
              </a:rPr>
              <a:t>Allele and genetic disease frequencies in Amish are significantly different from the German ancestral and the surrounding local populations.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2390"/>
                                        </p:tgtEl>
                                        <p:attrNameLst>
                                          <p:attrName>style.visibility</p:attrName>
                                        </p:attrNameLst>
                                      </p:cBhvr>
                                      <p:to>
                                        <p:strVal val="visible"/>
                                      </p:to>
                                    </p:set>
                                    <p:animEffect transition="in" filter="dissolve">
                                      <p:cBhvr>
                                        <p:cTn id="7" dur="500"/>
                                        <p:tgtEl>
                                          <p:spTgt spid="272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391"/>
                                        </p:tgtEl>
                                        <p:attrNameLst>
                                          <p:attrName>style.visibility</p:attrName>
                                        </p:attrNameLst>
                                      </p:cBhvr>
                                      <p:to>
                                        <p:strVal val="visible"/>
                                      </p:to>
                                    </p:set>
                                    <p:animEffect transition="in" filter="dissolve">
                                      <p:cBhvr>
                                        <p:cTn id="12" dur="500"/>
                                        <p:tgtEl>
                                          <p:spTgt spid="2723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2392"/>
                                        </p:tgtEl>
                                        <p:attrNameLst>
                                          <p:attrName>style.visibility</p:attrName>
                                        </p:attrNameLst>
                                      </p:cBhvr>
                                      <p:to>
                                        <p:strVal val="visible"/>
                                      </p:to>
                                    </p:set>
                                    <p:animEffect transition="in" filter="dissolve">
                                      <p:cBhvr>
                                        <p:cTn id="17" dur="500"/>
                                        <p:tgtEl>
                                          <p:spTgt spid="272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p:bldP spid="272391" grpId="0"/>
      <p:bldP spid="2723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98825" y="152400"/>
            <a:ext cx="256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chemeClr val="hlink"/>
                </a:solidFill>
                <a:latin typeface="Times New Roman" panose="02020603050405020304" pitchFamily="18" charset="0"/>
              </a:rPr>
              <a:t>The Founder Effect</a:t>
            </a:r>
          </a:p>
        </p:txBody>
      </p:sp>
      <p:grpSp>
        <p:nvGrpSpPr>
          <p:cNvPr id="26627" name="Group 10"/>
          <p:cNvGrpSpPr>
            <a:grpSpLocks/>
          </p:cNvGrpSpPr>
          <p:nvPr/>
        </p:nvGrpSpPr>
        <p:grpSpPr bwMode="auto">
          <a:xfrm>
            <a:off x="1143000" y="990600"/>
            <a:ext cx="5202238" cy="5500688"/>
            <a:chOff x="1283" y="624"/>
            <a:chExt cx="3277" cy="3465"/>
          </a:xfrm>
        </p:grpSpPr>
        <p:pic>
          <p:nvPicPr>
            <p:cNvPr id="266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 y="3504"/>
              <a:ext cx="203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 y="624"/>
              <a:ext cx="3277"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Bent Arrow 7">
            <a:hlinkClick r:id="rId5" action="ppaction://hlinksldjump"/>
          </p:cNvPr>
          <p:cNvSpPr/>
          <p:nvPr/>
        </p:nvSpPr>
        <p:spPr>
          <a:xfrm>
            <a:off x="533400" y="5334000"/>
            <a:ext cx="5334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629" name="TextBox 6"/>
          <p:cNvSpPr txBox="1">
            <a:spLocks noChangeArrowheads="1"/>
          </p:cNvSpPr>
          <p:nvPr/>
        </p:nvSpPr>
        <p:spPr bwMode="auto">
          <a:xfrm>
            <a:off x="6553200" y="2895600"/>
            <a:ext cx="2286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Also have a high degree of polydactylism (6</a:t>
            </a:r>
            <a:r>
              <a:rPr lang="en-US" altLang="en-US" sz="2400" baseline="30000"/>
              <a:t>th</a:t>
            </a:r>
            <a:r>
              <a:rPr lang="en-US" altLang="en-US" sz="2400"/>
              <a:t> finger or toe)</a:t>
            </a:r>
            <a:endParaRPr lang="en-CA" altLang="en-US" sz="2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G17_UNSB-1"/>
          <p:cNvPicPr>
            <a:picLocks noChangeAspect="1" noChangeArrowheads="1"/>
          </p:cNvPicPr>
          <p:nvPr/>
        </p:nvPicPr>
        <p:blipFill>
          <a:blip r:embed="rId3">
            <a:extLst>
              <a:ext uri="{28A0092B-C50C-407E-A947-70E740481C1C}">
                <a14:useLocalDpi xmlns:a14="http://schemas.microsoft.com/office/drawing/2010/main" val="0"/>
              </a:ext>
            </a:extLst>
          </a:blip>
          <a:srcRect l="17592" t="17645" r="2777" b="7704"/>
          <a:stretch>
            <a:fillRect/>
          </a:stretch>
        </p:blipFill>
        <p:spPr bwMode="auto">
          <a:xfrm>
            <a:off x="1447800" y="1295400"/>
            <a:ext cx="61722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200400" y="0"/>
            <a:ext cx="279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rPr>
              <a:t>Non-Random Mating</a:t>
            </a:r>
          </a:p>
        </p:txBody>
      </p:sp>
      <p:sp>
        <p:nvSpPr>
          <p:cNvPr id="242692" name="Text Box 4"/>
          <p:cNvSpPr txBox="1">
            <a:spLocks noChangeArrowheads="1"/>
          </p:cNvSpPr>
          <p:nvPr/>
        </p:nvSpPr>
        <p:spPr bwMode="auto">
          <a:xfrm>
            <a:off x="228600" y="533400"/>
            <a:ext cx="8626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Times New Roman" panose="02020603050405020304" pitchFamily="18" charset="0"/>
              </a:rPr>
              <a:t>Non-random mating occurs when there is a bias of mate selection for a particular phenotype or due to inbreeding</a:t>
            </a:r>
          </a:p>
        </p:txBody>
      </p:sp>
      <p:sp>
        <p:nvSpPr>
          <p:cNvPr id="242693" name="Text Box 5"/>
          <p:cNvSpPr txBox="1">
            <a:spLocks noChangeArrowheads="1"/>
          </p:cNvSpPr>
          <p:nvPr/>
        </p:nvSpPr>
        <p:spPr bwMode="auto">
          <a:xfrm>
            <a:off x="228600" y="53340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Inbreeding is preferential mating with relatives. </a:t>
            </a:r>
          </a:p>
        </p:txBody>
      </p:sp>
      <p:sp>
        <p:nvSpPr>
          <p:cNvPr id="242694" name="Text Box 6"/>
          <p:cNvSpPr txBox="1">
            <a:spLocks noChangeArrowheads="1"/>
          </p:cNvSpPr>
          <p:nvPr/>
        </p:nvSpPr>
        <p:spPr bwMode="auto">
          <a:xfrm>
            <a:off x="228600" y="6156325"/>
            <a:ext cx="877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Inbreeding increases the frequency of homozygosity relative to random mating, elevating the frequency of recessive genetic disorders.</a:t>
            </a:r>
          </a:p>
        </p:txBody>
      </p:sp>
      <p:sp>
        <p:nvSpPr>
          <p:cNvPr id="242695" name="Text Box 7"/>
          <p:cNvSpPr txBox="1">
            <a:spLocks noChangeArrowheads="1"/>
          </p:cNvSpPr>
          <p:nvPr/>
        </p:nvSpPr>
        <p:spPr bwMode="auto">
          <a:xfrm>
            <a:off x="2362200" y="4876800"/>
            <a:ext cx="45116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Times New Roman" panose="02020603050405020304" pitchFamily="18" charset="0"/>
              </a:rPr>
              <a:t>Cute, but prone to genetically-based disorders.</a:t>
            </a:r>
          </a:p>
        </p:txBody>
      </p:sp>
      <p:sp>
        <p:nvSpPr>
          <p:cNvPr id="242696" name="Rectangle 8"/>
          <p:cNvSpPr>
            <a:spLocks noChangeArrowheads="1"/>
          </p:cNvSpPr>
          <p:nvPr/>
        </p:nvSpPr>
        <p:spPr bwMode="auto">
          <a:xfrm>
            <a:off x="228600" y="5791200"/>
            <a:ext cx="560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Times New Roman" panose="02020603050405020304" pitchFamily="18" charset="0"/>
              </a:rPr>
              <a:t>Inbreeding is a common form of non-random mating.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dissolve">
                                      <p:cBhvr>
                                        <p:cTn id="7" dur="500"/>
                                        <p:tgtEl>
                                          <p:spTgt spid="242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2693"/>
                                        </p:tgtEl>
                                        <p:attrNameLst>
                                          <p:attrName>style.visibility</p:attrName>
                                        </p:attrNameLst>
                                      </p:cBhvr>
                                      <p:to>
                                        <p:strVal val="visible"/>
                                      </p:to>
                                    </p:set>
                                    <p:animEffect transition="in" filter="dissolve">
                                      <p:cBhvr>
                                        <p:cTn id="12" dur="500"/>
                                        <p:tgtEl>
                                          <p:spTgt spid="242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2696"/>
                                        </p:tgtEl>
                                        <p:attrNameLst>
                                          <p:attrName>style.visibility</p:attrName>
                                        </p:attrNameLst>
                                      </p:cBhvr>
                                      <p:to>
                                        <p:strVal val="visible"/>
                                      </p:to>
                                    </p:set>
                                    <p:animEffect transition="in" filter="dissolve">
                                      <p:cBhvr>
                                        <p:cTn id="17" dur="500"/>
                                        <p:tgtEl>
                                          <p:spTgt spid="2426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2694"/>
                                        </p:tgtEl>
                                        <p:attrNameLst>
                                          <p:attrName>style.visibility</p:attrName>
                                        </p:attrNameLst>
                                      </p:cBhvr>
                                      <p:to>
                                        <p:strVal val="visible"/>
                                      </p:to>
                                    </p:set>
                                    <p:animEffect transition="in" filter="dissolve">
                                      <p:cBhvr>
                                        <p:cTn id="22" dur="500"/>
                                        <p:tgtEl>
                                          <p:spTgt spid="2426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2695"/>
                                        </p:tgtEl>
                                        <p:attrNameLst>
                                          <p:attrName>style.visibility</p:attrName>
                                        </p:attrNameLst>
                                      </p:cBhvr>
                                      <p:to>
                                        <p:strVal val="visible"/>
                                      </p:to>
                                    </p:set>
                                    <p:animEffect transition="in" filter="dissolve">
                                      <p:cBhvr>
                                        <p:cTn id="27"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p:bldP spid="242693" grpId="0"/>
      <p:bldP spid="242694" grpId="0"/>
      <p:bldP spid="242695" grpId="0" animBg="1"/>
      <p:bldP spid="2426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124200" y="150813"/>
            <a:ext cx="300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Non-Random Mating</a:t>
            </a:r>
          </a:p>
        </p:txBody>
      </p:sp>
      <p:pic>
        <p:nvPicPr>
          <p:cNvPr id="286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738" y="990600"/>
            <a:ext cx="573246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267811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0"/>
          <p:cNvSpPr txBox="1">
            <a:spLocks noChangeArrowheads="1"/>
          </p:cNvSpPr>
          <p:nvPr/>
        </p:nvSpPr>
        <p:spPr bwMode="auto">
          <a:xfrm>
            <a:off x="381000" y="5029200"/>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The high frequency of particular recessive genetic disorders seen in many closed communities is a consequence of the founder effect and inbreeding.</a:t>
            </a:r>
          </a:p>
        </p:txBody>
      </p:sp>
      <p:sp>
        <p:nvSpPr>
          <p:cNvPr id="280587" name="Text Box 11"/>
          <p:cNvSpPr txBox="1">
            <a:spLocks noChangeArrowheads="1"/>
          </p:cNvSpPr>
          <p:nvPr/>
        </p:nvSpPr>
        <p:spPr bwMode="auto">
          <a:xfrm>
            <a:off x="381000" y="5851525"/>
            <a:ext cx="830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Remember that inbreeding includes matings of distant relatives – the Amish have never practiced marriage between sibs or other immediate relatives.</a:t>
            </a:r>
            <a:r>
              <a:rPr lang="en-US" altLang="en-US" sz="2000">
                <a:solidFill>
                  <a:srgbClr val="FF0000"/>
                </a:solidFill>
                <a:latin typeface="Times New Roman" panose="02020603050405020304" pitchFamily="18" charset="0"/>
              </a:rPr>
              <a:t> </a:t>
            </a:r>
          </a:p>
        </p:txBody>
      </p:sp>
      <p:sp>
        <p:nvSpPr>
          <p:cNvPr id="9" name="Bent Arrow 8">
            <a:hlinkClick r:id="rId5" action="ppaction://hlinksldjump"/>
          </p:cNvPr>
          <p:cNvSpPr/>
          <p:nvPr/>
        </p:nvSpPr>
        <p:spPr>
          <a:xfrm>
            <a:off x="457200" y="381000"/>
            <a:ext cx="7620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587"/>
                                        </p:tgtEl>
                                        <p:attrNameLst>
                                          <p:attrName>style.visibility</p:attrName>
                                        </p:attrNameLst>
                                      </p:cBhvr>
                                      <p:to>
                                        <p:strVal val="visible"/>
                                      </p:to>
                                    </p:set>
                                    <p:animEffect transition="in" filter="dissolve">
                                      <p:cBhvr>
                                        <p:cTn id="7" dur="500"/>
                                        <p:tgtEl>
                                          <p:spTgt spid="280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486150" y="173038"/>
            <a:ext cx="250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Natural Selection</a:t>
            </a:r>
          </a:p>
        </p:txBody>
      </p:sp>
      <p:sp>
        <p:nvSpPr>
          <p:cNvPr id="116739" name="Text Box 3"/>
          <p:cNvSpPr txBox="1">
            <a:spLocks noChangeArrowheads="1"/>
          </p:cNvSpPr>
          <p:nvPr/>
        </p:nvSpPr>
        <p:spPr bwMode="auto">
          <a:xfrm>
            <a:off x="365125" y="762000"/>
            <a:ext cx="877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Natural selection leads to adaptation – an increase in the fitness of a population in a particular environment.</a:t>
            </a:r>
          </a:p>
        </p:txBody>
      </p:sp>
      <p:sp>
        <p:nvSpPr>
          <p:cNvPr id="116740" name="Text Box 4"/>
          <p:cNvSpPr txBox="1">
            <a:spLocks noChangeArrowheads="1"/>
          </p:cNvSpPr>
          <p:nvPr/>
        </p:nvSpPr>
        <p:spPr bwMode="auto">
          <a:xfrm>
            <a:off x="365125" y="1714500"/>
            <a:ext cx="8397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Natural selection works because some genotypes are more successful in a given environment than others.  </a:t>
            </a:r>
          </a:p>
        </p:txBody>
      </p:sp>
      <p:sp>
        <p:nvSpPr>
          <p:cNvPr id="116741" name="Text Box 5"/>
          <p:cNvSpPr txBox="1">
            <a:spLocks noChangeArrowheads="1"/>
          </p:cNvSpPr>
          <p:nvPr/>
        </p:nvSpPr>
        <p:spPr bwMode="auto">
          <a:xfrm>
            <a:off x="365125" y="2667000"/>
            <a:ext cx="29876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Successful (adaptive) genotypes become more common in subsequent generations, causing an alteration in allele frequency over time that leads to a consequent increase in fitness.</a:t>
            </a:r>
          </a:p>
        </p:txBody>
      </p:sp>
      <p:grpSp>
        <p:nvGrpSpPr>
          <p:cNvPr id="29702" name="Group 8"/>
          <p:cNvGrpSpPr>
            <a:grpSpLocks/>
          </p:cNvGrpSpPr>
          <p:nvPr/>
        </p:nvGrpSpPr>
        <p:grpSpPr bwMode="auto">
          <a:xfrm>
            <a:off x="304800" y="2654300"/>
            <a:ext cx="8839200" cy="4203700"/>
            <a:chOff x="192" y="1672"/>
            <a:chExt cx="5568" cy="2648"/>
          </a:xfrm>
        </p:grpSpPr>
        <p:pic>
          <p:nvPicPr>
            <p:cNvPr id="29703" name="Picture 6" descr="fig10"/>
            <p:cNvPicPr>
              <a:picLocks noChangeAspect="1" noChangeArrowheads="1"/>
            </p:cNvPicPr>
            <p:nvPr/>
          </p:nvPicPr>
          <p:blipFill>
            <a:blip r:embed="rId3">
              <a:extLst>
                <a:ext uri="{28A0092B-C50C-407E-A947-70E740481C1C}">
                  <a14:useLocalDpi xmlns:a14="http://schemas.microsoft.com/office/drawing/2010/main" val="0"/>
                </a:ext>
              </a:extLst>
            </a:blip>
            <a:srcRect l="2921" t="3568" r="1802" b="11501"/>
            <a:stretch>
              <a:fillRect/>
            </a:stretch>
          </p:blipFill>
          <p:spPr bwMode="auto">
            <a:xfrm>
              <a:off x="2160" y="1672"/>
              <a:ext cx="3600" cy="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7"/>
            <p:cNvSpPr txBox="1">
              <a:spLocks noChangeArrowheads="1"/>
            </p:cNvSpPr>
            <p:nvPr/>
          </p:nvSpPr>
          <p:spPr bwMode="auto">
            <a:xfrm>
              <a:off x="192" y="3868"/>
              <a:ext cx="19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Times New Roman" panose="02020603050405020304" pitchFamily="18" charset="0"/>
                </a:rPr>
                <a:t>It’s not natural – but this is one outcome of strong selection.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dissolve">
                                      <p:cBhvr>
                                        <p:cTn id="7" dur="500"/>
                                        <p:tgtEl>
                                          <p:spTgt spid="116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40"/>
                                        </p:tgtEl>
                                        <p:attrNameLst>
                                          <p:attrName>style.visibility</p:attrName>
                                        </p:attrNameLst>
                                      </p:cBhvr>
                                      <p:to>
                                        <p:strVal val="visible"/>
                                      </p:to>
                                    </p:set>
                                    <p:animEffect transition="in" filter="dissolve">
                                      <p:cBhvr>
                                        <p:cTn id="12" dur="500"/>
                                        <p:tgtEl>
                                          <p:spTgt spid="116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dissolve">
                                      <p:cBhvr>
                                        <p:cTn id="17"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40" grpId="0" autoUpdateAnimBg="0"/>
      <p:bldP spid="11674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219200" y="0"/>
            <a:ext cx="697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Three Forms of Natural Selection (p.307)</a:t>
            </a:r>
          </a:p>
        </p:txBody>
      </p:sp>
      <p:pic>
        <p:nvPicPr>
          <p:cNvPr id="117766" name="Picture 6" descr="FG17_10"/>
          <p:cNvPicPr>
            <a:picLocks noChangeAspect="1" noChangeArrowheads="1"/>
          </p:cNvPicPr>
          <p:nvPr/>
        </p:nvPicPr>
        <p:blipFill>
          <a:blip r:embed="rId3">
            <a:extLst>
              <a:ext uri="{28A0092B-C50C-407E-A947-70E740481C1C}">
                <a14:useLocalDpi xmlns:a14="http://schemas.microsoft.com/office/drawing/2010/main" val="0"/>
              </a:ext>
            </a:extLst>
          </a:blip>
          <a:srcRect r="63478" b="13077"/>
          <a:stretch>
            <a:fillRect/>
          </a:stretch>
        </p:blipFill>
        <p:spPr bwMode="auto">
          <a:xfrm>
            <a:off x="152400" y="685800"/>
            <a:ext cx="3200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descr="FG17_10"/>
          <p:cNvPicPr>
            <a:picLocks noChangeAspect="1" noChangeArrowheads="1"/>
          </p:cNvPicPr>
          <p:nvPr/>
        </p:nvPicPr>
        <p:blipFill>
          <a:blip r:embed="rId3">
            <a:extLst>
              <a:ext uri="{28A0092B-C50C-407E-A947-70E740481C1C}">
                <a14:useLocalDpi xmlns:a14="http://schemas.microsoft.com/office/drawing/2010/main" val="0"/>
              </a:ext>
            </a:extLst>
          </a:blip>
          <a:srcRect l="38261" r="32173" b="13077"/>
          <a:stretch>
            <a:fillRect/>
          </a:stretch>
        </p:blipFill>
        <p:spPr bwMode="auto">
          <a:xfrm>
            <a:off x="3581400" y="685800"/>
            <a:ext cx="25908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FG17_10"/>
          <p:cNvPicPr>
            <a:picLocks noChangeAspect="1" noChangeArrowheads="1"/>
          </p:cNvPicPr>
          <p:nvPr/>
        </p:nvPicPr>
        <p:blipFill>
          <a:blip r:embed="rId3">
            <a:extLst>
              <a:ext uri="{28A0092B-C50C-407E-A947-70E740481C1C}">
                <a14:useLocalDpi xmlns:a14="http://schemas.microsoft.com/office/drawing/2010/main" val="0"/>
              </a:ext>
            </a:extLst>
          </a:blip>
          <a:srcRect l="69565" b="13077"/>
          <a:stretch>
            <a:fillRect/>
          </a:stretch>
        </p:blipFill>
        <p:spPr bwMode="auto">
          <a:xfrm>
            <a:off x="6324600" y="685800"/>
            <a:ext cx="2667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wipe(left)">
                                      <p:cBhvr>
                                        <p:cTn id="7" dur="5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Effect transition="in" filter="dissolve">
                                      <p:cBhvr>
                                        <p:cTn id="12" dur="500"/>
                                        <p:tgtEl>
                                          <p:spTgt spid="1177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17768"/>
                                        </p:tgtEl>
                                        <p:attrNameLst>
                                          <p:attrName>style.visibility</p:attrName>
                                        </p:attrNameLst>
                                      </p:cBhvr>
                                      <p:to>
                                        <p:strVal val="visible"/>
                                      </p:to>
                                    </p:set>
                                    <p:animEffect transition="in" filter="wipe(right)">
                                      <p:cBhvr>
                                        <p:cTn id="17" dur="5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228600"/>
            <a:ext cx="827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Arial Black" panose="020B0A04020102020204" pitchFamily="34" charset="0"/>
              </a:rPr>
              <a:t>Populations, Allele Frequency Change, and Microevolution</a:t>
            </a:r>
          </a:p>
        </p:txBody>
      </p:sp>
      <p:sp>
        <p:nvSpPr>
          <p:cNvPr id="108547" name="Text Box 3"/>
          <p:cNvSpPr txBox="1">
            <a:spLocks noChangeArrowheads="1"/>
          </p:cNvSpPr>
          <p:nvPr/>
        </p:nvSpPr>
        <p:spPr bwMode="auto">
          <a:xfrm>
            <a:off x="533400" y="43434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Arial Black" panose="020B0A04020102020204" pitchFamily="34" charset="0"/>
              </a:rPr>
              <a:t>A </a:t>
            </a:r>
            <a:r>
              <a:rPr lang="en-US" altLang="en-US" sz="2000" u="sng">
                <a:solidFill>
                  <a:srgbClr val="FF0000"/>
                </a:solidFill>
                <a:latin typeface="Arial Black" panose="020B0A04020102020204" pitchFamily="34" charset="0"/>
              </a:rPr>
              <a:t>population</a:t>
            </a:r>
            <a:r>
              <a:rPr lang="en-US" altLang="en-US" sz="2000">
                <a:solidFill>
                  <a:srgbClr val="FF0000"/>
                </a:solidFill>
                <a:latin typeface="Arial Black" panose="020B0A04020102020204" pitchFamily="34" charset="0"/>
              </a:rPr>
              <a:t> is a group of interbreeding organisms present in a specific location at a specific time. </a:t>
            </a:r>
          </a:p>
        </p:txBody>
      </p:sp>
      <p:sp>
        <p:nvSpPr>
          <p:cNvPr id="108549" name="Text Box 5"/>
          <p:cNvSpPr txBox="1">
            <a:spLocks noChangeArrowheads="1"/>
          </p:cNvSpPr>
          <p:nvPr/>
        </p:nvSpPr>
        <p:spPr bwMode="auto">
          <a:xfrm>
            <a:off x="533400" y="5219700"/>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u="sng">
                <a:solidFill>
                  <a:srgbClr val="FF0000"/>
                </a:solidFill>
                <a:latin typeface="Arial Black" panose="020B0A04020102020204" pitchFamily="34" charset="0"/>
              </a:rPr>
              <a:t>Allele/Gene frequency </a:t>
            </a:r>
            <a:r>
              <a:rPr lang="en-US" altLang="en-US" sz="2000">
                <a:solidFill>
                  <a:srgbClr val="FF0000"/>
                </a:solidFill>
                <a:latin typeface="Arial Black" panose="020B0A04020102020204" pitchFamily="34" charset="0"/>
              </a:rPr>
              <a:t>is the frequency of a particular allele/gene in the population.</a:t>
            </a:r>
          </a:p>
          <a:p>
            <a:pPr eaLnBrk="1" hangingPunct="1"/>
            <a:endParaRPr lang="en-US" altLang="en-US" sz="2000">
              <a:solidFill>
                <a:srgbClr val="FF0000"/>
              </a:solidFill>
              <a:latin typeface="Arial Black" panose="020B0A04020102020204" pitchFamily="34" charset="0"/>
            </a:endParaRPr>
          </a:p>
        </p:txBody>
      </p:sp>
      <p:pic>
        <p:nvPicPr>
          <p:cNvPr id="4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49"/>
                                        </p:tgtEl>
                                        <p:attrNameLst>
                                          <p:attrName>style.visibility</p:attrName>
                                        </p:attrNameLst>
                                      </p:cBhvr>
                                      <p:to>
                                        <p:strVal val="visible"/>
                                      </p:to>
                                    </p:set>
                                    <p:animEffect transition="in" filter="dissolve">
                                      <p:cBhvr>
                                        <p:cTn id="12"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P spid="10854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108l"/>
          <p:cNvPicPr>
            <a:picLocks noChangeAspect="1" noChangeArrowheads="1"/>
          </p:cNvPicPr>
          <p:nvPr/>
        </p:nvPicPr>
        <p:blipFill>
          <a:blip r:embed="rId3">
            <a:extLst>
              <a:ext uri="{28A0092B-C50C-407E-A947-70E740481C1C}">
                <a14:useLocalDpi xmlns:a14="http://schemas.microsoft.com/office/drawing/2010/main" val="0"/>
              </a:ext>
            </a:extLst>
          </a:blip>
          <a:srcRect l="24316" t="4765"/>
          <a:stretch>
            <a:fillRect/>
          </a:stretch>
        </p:blipFill>
        <p:spPr bwMode="auto">
          <a:xfrm>
            <a:off x="1752600" y="762000"/>
            <a:ext cx="5715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3048000" y="0"/>
            <a:ext cx="316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latin typeface="Arial Black" panose="020B0A04020102020204" pitchFamily="34" charset="0"/>
              </a:rPr>
              <a:t>Directional Selection</a:t>
            </a:r>
          </a:p>
        </p:txBody>
      </p:sp>
      <p:sp>
        <p:nvSpPr>
          <p:cNvPr id="31748" name="Text Box 4"/>
          <p:cNvSpPr txBox="1">
            <a:spLocks noChangeArrowheads="1"/>
          </p:cNvSpPr>
          <p:nvPr/>
        </p:nvSpPr>
        <p:spPr bwMode="auto">
          <a:xfrm>
            <a:off x="3429000" y="6245225"/>
            <a:ext cx="234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Hominid Brain Size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FFFF00"/>
          </a:solidFill>
        </p:spPr>
        <p:txBody>
          <a:bodyPr/>
          <a:lstStyle/>
          <a:p>
            <a:pPr eaLnBrk="1" hangingPunct="1"/>
            <a:r>
              <a:rPr lang="en-US" altLang="en-US" sz="3200" smtClean="0">
                <a:solidFill>
                  <a:schemeClr val="hlink"/>
                </a:solidFill>
              </a:rPr>
              <a:t>Directional Selection</a:t>
            </a:r>
            <a:br>
              <a:rPr lang="en-US" altLang="en-US" sz="3200" smtClean="0">
                <a:solidFill>
                  <a:schemeClr val="hlink"/>
                </a:solidFill>
              </a:rPr>
            </a:br>
            <a:r>
              <a:rPr lang="en-US" altLang="en-US" sz="3200" smtClean="0">
                <a:solidFill>
                  <a:schemeClr val="hlink"/>
                </a:solidFill>
              </a:rPr>
              <a:t>  [Sexual Selection]</a:t>
            </a:r>
          </a:p>
        </p:txBody>
      </p:sp>
      <p:pic>
        <p:nvPicPr>
          <p:cNvPr id="32771" name="Picture 4" descr="23_15SexDimorphSelection_UP"/>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905000"/>
            <a:ext cx="9144000" cy="49530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G17_08"/>
          <p:cNvPicPr>
            <a:picLocks noChangeAspect="1" noChangeArrowheads="1"/>
          </p:cNvPicPr>
          <p:nvPr/>
        </p:nvPicPr>
        <p:blipFill>
          <a:blip r:embed="rId3">
            <a:extLst>
              <a:ext uri="{28A0092B-C50C-407E-A947-70E740481C1C}">
                <a14:useLocalDpi xmlns:a14="http://schemas.microsoft.com/office/drawing/2010/main" val="0"/>
              </a:ext>
            </a:extLst>
          </a:blip>
          <a:srcRect l="4878" t="4887" b="4887"/>
          <a:stretch>
            <a:fillRect/>
          </a:stretch>
        </p:blipFill>
        <p:spPr bwMode="auto">
          <a:xfrm>
            <a:off x="4038600" y="1143000"/>
            <a:ext cx="4756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914400" y="41275"/>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rPr>
              <a:t>A Galapagos Finch, the Subject of a Classic Study of Evolution in Action</a:t>
            </a:r>
          </a:p>
        </p:txBody>
      </p:sp>
      <p:sp>
        <p:nvSpPr>
          <p:cNvPr id="243716" name="Text Box 4"/>
          <p:cNvSpPr txBox="1">
            <a:spLocks noChangeArrowheads="1"/>
          </p:cNvSpPr>
          <p:nvPr/>
        </p:nvSpPr>
        <p:spPr bwMode="auto">
          <a:xfrm>
            <a:off x="228600" y="4114800"/>
            <a:ext cx="33686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Peter and Mary Grant and their colleagues observed how beak depth, a significant trait for feeding success, varied in populations experiencing climactic variations.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dissolve">
                                      <p:cBhvr>
                                        <p:cTn id="7"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G17_09"/>
          <p:cNvPicPr>
            <a:picLocks noChangeAspect="1" noChangeArrowheads="1"/>
          </p:cNvPicPr>
          <p:nvPr/>
        </p:nvPicPr>
        <p:blipFill>
          <a:blip r:embed="rId3">
            <a:extLst>
              <a:ext uri="{28A0092B-C50C-407E-A947-70E740481C1C}">
                <a14:useLocalDpi xmlns:a14="http://schemas.microsoft.com/office/drawing/2010/main" val="0"/>
              </a:ext>
            </a:extLst>
          </a:blip>
          <a:srcRect b="3847"/>
          <a:stretch>
            <a:fillRect/>
          </a:stretch>
        </p:blipFill>
        <p:spPr bwMode="auto">
          <a:xfrm>
            <a:off x="838200" y="990600"/>
            <a:ext cx="74199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354013" y="0"/>
            <a:ext cx="8408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00"/>
                </a:solidFill>
              </a:rPr>
              <a:t>Beak Depth Changed in a Predictable Way in Response to Natural Selection</a:t>
            </a:r>
          </a:p>
        </p:txBody>
      </p:sp>
      <p:sp>
        <p:nvSpPr>
          <p:cNvPr id="244740" name="Text Box 4"/>
          <p:cNvSpPr txBox="1">
            <a:spLocks noChangeArrowheads="1"/>
          </p:cNvSpPr>
          <p:nvPr/>
        </p:nvSpPr>
        <p:spPr bwMode="auto">
          <a:xfrm>
            <a:off x="990600" y="5867400"/>
            <a:ext cx="3521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Significantly, beak depth is a genetically determined trait.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anim calcmode="lin" valueType="num">
                                      <p:cBhvr>
                                        <p:cTn id="7" dur="500" fill="hold"/>
                                        <p:tgtEl>
                                          <p:spTgt spid="244740"/>
                                        </p:tgtEl>
                                        <p:attrNameLst>
                                          <p:attrName>ppt_w</p:attrName>
                                        </p:attrNameLst>
                                      </p:cBhvr>
                                      <p:tavLst>
                                        <p:tav tm="0">
                                          <p:val>
                                            <p:fltVal val="0"/>
                                          </p:val>
                                        </p:tav>
                                        <p:tav tm="100000">
                                          <p:val>
                                            <p:strVal val="#ppt_w"/>
                                          </p:val>
                                        </p:tav>
                                      </p:tavLst>
                                    </p:anim>
                                    <p:anim calcmode="lin" valueType="num">
                                      <p:cBhvr>
                                        <p:cTn id="8" dur="500" fill="hold"/>
                                        <p:tgtEl>
                                          <p:spTgt spid="244740"/>
                                        </p:tgtEl>
                                        <p:attrNameLst>
                                          <p:attrName>ppt_h</p:attrName>
                                        </p:attrNameLst>
                                      </p:cBhvr>
                                      <p:tavLst>
                                        <p:tav tm="0">
                                          <p:val>
                                            <p:fltVal val="0"/>
                                          </p:val>
                                        </p:tav>
                                        <p:tav tm="100000">
                                          <p:val>
                                            <p:strVal val="#ppt_h"/>
                                          </p:val>
                                        </p:tav>
                                      </p:tavLst>
                                    </p:anim>
                                    <p:animEffect transition="in" filter="fade">
                                      <p:cBhvr>
                                        <p:cTn id="9" dur="500"/>
                                        <p:tgtEl>
                                          <p:spTgt spid="244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1281113" y="201613"/>
            <a:ext cx="696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Human Birth Weight Is Under Stabilizing Selection</a:t>
            </a:r>
          </a:p>
        </p:txBody>
      </p:sp>
      <p:pic>
        <p:nvPicPr>
          <p:cNvPr id="35843" name="Picture 5" descr="FG17_11"/>
          <p:cNvPicPr>
            <a:picLocks noChangeAspect="1" noChangeArrowheads="1"/>
          </p:cNvPicPr>
          <p:nvPr/>
        </p:nvPicPr>
        <p:blipFill>
          <a:blip r:embed="rId3">
            <a:extLst>
              <a:ext uri="{28A0092B-C50C-407E-A947-70E740481C1C}">
                <a14:useLocalDpi xmlns:a14="http://schemas.microsoft.com/office/drawing/2010/main" val="0"/>
              </a:ext>
            </a:extLst>
          </a:blip>
          <a:srcRect b="6320"/>
          <a:stretch>
            <a:fillRect/>
          </a:stretch>
        </p:blipFill>
        <p:spPr bwMode="auto">
          <a:xfrm>
            <a:off x="304800" y="974725"/>
            <a:ext cx="8610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1447800" y="6245225"/>
            <a:ext cx="6754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Modern medicine relaxes this and other forms of selection.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395l"/>
          <p:cNvPicPr>
            <a:picLocks noChangeAspect="1" noChangeArrowheads="1"/>
          </p:cNvPicPr>
          <p:nvPr/>
        </p:nvPicPr>
        <p:blipFill>
          <a:blip r:embed="rId3">
            <a:extLst>
              <a:ext uri="{28A0092B-C50C-407E-A947-70E740481C1C}">
                <a14:useLocalDpi xmlns:a14="http://schemas.microsoft.com/office/drawing/2010/main" val="0"/>
              </a:ext>
            </a:extLst>
          </a:blip>
          <a:srcRect t="25447" b="6444"/>
          <a:stretch>
            <a:fillRect/>
          </a:stretch>
        </p:blipFill>
        <p:spPr bwMode="auto">
          <a:xfrm>
            <a:off x="9525" y="838200"/>
            <a:ext cx="91344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639888" y="150813"/>
            <a:ext cx="620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Stabilizing Selection for the Sickle Cell Allele</a:t>
            </a:r>
          </a:p>
        </p:txBody>
      </p:sp>
      <p:sp>
        <p:nvSpPr>
          <p:cNvPr id="120836" name="Text Box 4"/>
          <p:cNvSpPr txBox="1">
            <a:spLocks noChangeArrowheads="1"/>
          </p:cNvSpPr>
          <p:nvPr/>
        </p:nvSpPr>
        <p:spPr bwMode="auto">
          <a:xfrm>
            <a:off x="304800" y="5638800"/>
            <a:ext cx="8618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In heterozygous form, the sickle cell allele of </a:t>
            </a:r>
            <a:r>
              <a:rPr lang="en-US" altLang="en-US" sz="2000">
                <a:solidFill>
                  <a:srgbClr val="FF0000"/>
                </a:solidFill>
                <a:sym typeface="Symbol" panose="05050102010706020507" pitchFamily="18" charset="2"/>
              </a:rPr>
              <a:t>-</a:t>
            </a:r>
            <a:r>
              <a:rPr lang="en-US" altLang="en-US" sz="2000">
                <a:solidFill>
                  <a:srgbClr val="FF0000"/>
                </a:solidFill>
              </a:rPr>
              <a:t>globin confers resistance to malaria. Therefore, the allele is maintained, even though it’s harmful in homozygous form.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dissolve">
                                      <p:cBhvr>
                                        <p:cTn id="7"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385175" cy="1431925"/>
          </a:xfrm>
        </p:spPr>
        <p:txBody>
          <a:bodyPr/>
          <a:lstStyle/>
          <a:p>
            <a:pPr eaLnBrk="1" hangingPunct="1"/>
            <a:r>
              <a:rPr lang="en-US" altLang="en-US" smtClean="0"/>
              <a:t>Disruptive Selection</a:t>
            </a:r>
          </a:p>
        </p:txBody>
      </p:sp>
      <p:pic>
        <p:nvPicPr>
          <p:cNvPr id="37891"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143000"/>
            <a:ext cx="8534400" cy="5105400"/>
          </a:xfrm>
          <a:noFill/>
        </p:spPr>
      </p:pic>
      <p:sp>
        <p:nvSpPr>
          <p:cNvPr id="37892" name="Text Box 6"/>
          <p:cNvSpPr txBox="1">
            <a:spLocks noChangeArrowheads="1"/>
          </p:cNvSpPr>
          <p:nvPr/>
        </p:nvSpPr>
        <p:spPr bwMode="auto">
          <a:xfrm>
            <a:off x="1219200" y="48768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Spring Colors</a:t>
            </a:r>
          </a:p>
        </p:txBody>
      </p:sp>
      <p:sp>
        <p:nvSpPr>
          <p:cNvPr id="37893" name="Text Box 7"/>
          <p:cNvSpPr txBox="1">
            <a:spLocks noChangeArrowheads="1"/>
          </p:cNvSpPr>
          <p:nvPr/>
        </p:nvSpPr>
        <p:spPr bwMode="auto">
          <a:xfrm>
            <a:off x="5638800" y="4876800"/>
            <a:ext cx="241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Late Summer Colors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altLang="en-US" smtClean="0"/>
              <a:t>TED ED</a:t>
            </a:r>
          </a:p>
        </p:txBody>
      </p:sp>
      <p:sp>
        <p:nvSpPr>
          <p:cNvPr id="38915" name="Content Placeholder 2"/>
          <p:cNvSpPr>
            <a:spLocks noGrp="1"/>
          </p:cNvSpPr>
          <p:nvPr>
            <p:ph idx="1"/>
          </p:nvPr>
        </p:nvSpPr>
        <p:spPr/>
        <p:txBody>
          <a:bodyPr/>
          <a:lstStyle/>
          <a:p>
            <a:endParaRPr lang="en-CA" altLang="en-US" smtClean="0"/>
          </a:p>
          <a:p>
            <a:r>
              <a:rPr lang="en-CA" altLang="en-US" smtClean="0">
                <a:hlinkClick r:id="rId2"/>
              </a:rPr>
              <a:t>http://ed.ted.com/lessons/five-fingers-of-evolution</a:t>
            </a:r>
            <a:endParaRPr lang="en-CA" altLang="en-US" smtClean="0"/>
          </a:p>
          <a:p>
            <a:endParaRPr lang="en-CA"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ltLang="en-US" smtClean="0"/>
              <a:t>Homework</a:t>
            </a:r>
          </a:p>
        </p:txBody>
      </p:sp>
      <p:sp>
        <p:nvSpPr>
          <p:cNvPr id="39939" name="Content Placeholder 2"/>
          <p:cNvSpPr>
            <a:spLocks noGrp="1"/>
          </p:cNvSpPr>
          <p:nvPr>
            <p:ph idx="1"/>
          </p:nvPr>
        </p:nvSpPr>
        <p:spPr/>
        <p:txBody>
          <a:bodyPr/>
          <a:lstStyle/>
          <a:p>
            <a:r>
              <a:rPr lang="en-CA" altLang="en-US" smtClean="0"/>
              <a:t>P. 359 #1-3, 5-9, 11</a:t>
            </a:r>
          </a:p>
          <a:p>
            <a:endParaRPr lang="en-CA" altLang="en-US" smtClean="0"/>
          </a:p>
          <a:p>
            <a:pPr>
              <a:buFontTx/>
              <a:buNone/>
            </a:pPr>
            <a:endParaRPr lang="en-CA"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17_02"/>
          <p:cNvPicPr>
            <a:picLocks noChangeAspect="1" noChangeArrowheads="1"/>
          </p:cNvPicPr>
          <p:nvPr/>
        </p:nvPicPr>
        <p:blipFill>
          <a:blip r:embed="rId3">
            <a:extLst>
              <a:ext uri="{28A0092B-C50C-407E-A947-70E740481C1C}">
                <a14:useLocalDpi xmlns:a14="http://schemas.microsoft.com/office/drawing/2010/main" val="0"/>
              </a:ext>
            </a:extLst>
          </a:blip>
          <a:srcRect b="4660"/>
          <a:stretch>
            <a:fillRect/>
          </a:stretch>
        </p:blipFill>
        <p:spPr bwMode="auto">
          <a:xfrm>
            <a:off x="1524000" y="457200"/>
            <a:ext cx="6045200"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133600" y="0"/>
            <a:ext cx="531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The Genetic Basis of Evolution</a:t>
            </a:r>
          </a:p>
        </p:txBody>
      </p:sp>
      <p:sp>
        <p:nvSpPr>
          <p:cNvPr id="236548" name="Text Box 4"/>
          <p:cNvSpPr txBox="1">
            <a:spLocks noChangeArrowheads="1"/>
          </p:cNvSpPr>
          <p:nvPr/>
        </p:nvSpPr>
        <p:spPr bwMode="auto">
          <a:xfrm>
            <a:off x="381000" y="61722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latin typeface="Arial Black" panose="020B0A04020102020204" pitchFamily="34" charset="0"/>
              </a:rPr>
              <a:t>For evolution to occur, genetic differences must at least partially account for phenotypic differences.</a:t>
            </a:r>
            <a:r>
              <a:rPr lang="en-US" altLang="en-US" sz="2000">
                <a:solidFill>
                  <a:srgbClr val="FF000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6548"/>
                                        </p:tgtEl>
                                        <p:attrNameLst>
                                          <p:attrName>style.visibility</p:attrName>
                                        </p:attrNameLst>
                                      </p:cBhvr>
                                      <p:to>
                                        <p:strVal val="visible"/>
                                      </p:to>
                                    </p:set>
                                    <p:anim calcmode="lin" valueType="num">
                                      <p:cBhvr>
                                        <p:cTn id="7" dur="500" fill="hold"/>
                                        <p:tgtEl>
                                          <p:spTgt spid="236548"/>
                                        </p:tgtEl>
                                        <p:attrNameLst>
                                          <p:attrName>ppt_w</p:attrName>
                                        </p:attrNameLst>
                                      </p:cBhvr>
                                      <p:tavLst>
                                        <p:tav tm="0">
                                          <p:val>
                                            <p:fltVal val="0"/>
                                          </p:val>
                                        </p:tav>
                                        <p:tav tm="100000">
                                          <p:val>
                                            <p:strVal val="#ppt_w"/>
                                          </p:val>
                                        </p:tav>
                                      </p:tavLst>
                                    </p:anim>
                                    <p:anim calcmode="lin" valueType="num">
                                      <p:cBhvr>
                                        <p:cTn id="8" dur="500" fill="hold"/>
                                        <p:tgtEl>
                                          <p:spTgt spid="236548"/>
                                        </p:tgtEl>
                                        <p:attrNameLst>
                                          <p:attrName>ppt_h</p:attrName>
                                        </p:attrNameLst>
                                      </p:cBhvr>
                                      <p:tavLst>
                                        <p:tav tm="0">
                                          <p:val>
                                            <p:fltVal val="0"/>
                                          </p:val>
                                        </p:tav>
                                        <p:tav tm="100000">
                                          <p:val>
                                            <p:strVal val="#ppt_h"/>
                                          </p:val>
                                        </p:tav>
                                      </p:tavLst>
                                    </p:anim>
                                    <p:animEffect transition="in" filter="fade">
                                      <p:cBhvr>
                                        <p:cTn id="9" dur="500"/>
                                        <p:tgtEl>
                                          <p:spTgt spid="236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G17_T0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3018" t="17072" r="72841" b="68871"/>
          <a:stretch>
            <a:fillRect/>
          </a:stretch>
        </p:blipFill>
        <p:spPr bwMode="auto">
          <a:xfrm>
            <a:off x="533400" y="1981200"/>
            <a:ext cx="2362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971800" y="160338"/>
            <a:ext cx="402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Arial Black" panose="020B0A04020102020204" pitchFamily="34" charset="0"/>
              </a:rPr>
              <a:t>What Drives Evolution?</a:t>
            </a:r>
          </a:p>
        </p:txBody>
      </p:sp>
      <p:sp>
        <p:nvSpPr>
          <p:cNvPr id="238596" name="Text Box 4"/>
          <p:cNvSpPr txBox="1">
            <a:spLocks noChangeArrowheads="1"/>
          </p:cNvSpPr>
          <p:nvPr/>
        </p:nvSpPr>
        <p:spPr bwMode="auto">
          <a:xfrm>
            <a:off x="304800" y="762000"/>
            <a:ext cx="783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Arial Black" panose="020B0A04020102020204" pitchFamily="34" charset="0"/>
              </a:rPr>
              <a:t>There are 5 factors of change.</a:t>
            </a:r>
          </a:p>
          <a:p>
            <a:pPr eaLnBrk="1" hangingPunct="1"/>
            <a:r>
              <a:rPr lang="en-US" altLang="en-US">
                <a:solidFill>
                  <a:srgbClr val="FF0000"/>
                </a:solidFill>
                <a:latin typeface="Arial Black" panose="020B0A04020102020204" pitchFamily="34" charset="0"/>
              </a:rPr>
              <a:t>If none of these factors are present then the population will </a:t>
            </a:r>
          </a:p>
          <a:p>
            <a:pPr eaLnBrk="1" hangingPunct="1"/>
            <a:r>
              <a:rPr lang="en-US" altLang="en-US">
                <a:solidFill>
                  <a:srgbClr val="FF0000"/>
                </a:solidFill>
                <a:latin typeface="Arial Black" panose="020B0A04020102020204" pitchFamily="34" charset="0"/>
              </a:rPr>
              <a:t>not change. It will be in Hardy Weinburg Equilibrium.</a:t>
            </a:r>
          </a:p>
        </p:txBody>
      </p:sp>
      <p:pic>
        <p:nvPicPr>
          <p:cNvPr id="6149" name="Picture 5" descr="FG17_T0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3018" t="32133" r="72841" b="53809"/>
          <a:stretch>
            <a:fillRect/>
          </a:stretch>
        </p:blipFill>
        <p:spPr bwMode="auto">
          <a:xfrm>
            <a:off x="1371600" y="3733800"/>
            <a:ext cx="2514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FG17_T01">
            <a:hlinkClick r:id="rId6"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3018" t="47699" r="72841" b="40753"/>
          <a:stretch>
            <a:fillRect/>
          </a:stretch>
        </p:blipFill>
        <p:spPr bwMode="auto">
          <a:xfrm>
            <a:off x="3352800" y="5562600"/>
            <a:ext cx="2438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FG17_T01">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3018" t="63263" r="72841" b="20670"/>
          <a:stretch>
            <a:fillRect/>
          </a:stretch>
        </p:blipFill>
        <p:spPr bwMode="auto">
          <a:xfrm>
            <a:off x="5486400" y="37338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FG17_T01">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3018" t="79330" r="72841" b="7616"/>
          <a:stretch>
            <a:fillRect/>
          </a:stretch>
        </p:blipFill>
        <p:spPr bwMode="auto">
          <a:xfrm>
            <a:off x="6019800" y="1981200"/>
            <a:ext cx="2438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1" name="Text Box 9"/>
          <p:cNvSpPr txBox="1">
            <a:spLocks noChangeArrowheads="1"/>
          </p:cNvSpPr>
          <p:nvPr/>
        </p:nvSpPr>
        <p:spPr bwMode="auto">
          <a:xfrm>
            <a:off x="6248400" y="5410200"/>
            <a:ext cx="2835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Only natural selection makes a population better adapted (more fit) to its environment.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596"/>
                                        </p:tgtEl>
                                        <p:attrNameLst>
                                          <p:attrName>style.visibility</p:attrName>
                                        </p:attrNameLst>
                                      </p:cBhvr>
                                      <p:to>
                                        <p:strVal val="visible"/>
                                      </p:to>
                                    </p:set>
                                    <p:animEffect transition="in" filter="dissolve">
                                      <p:cBhvr>
                                        <p:cTn id="7" dur="500"/>
                                        <p:tgtEl>
                                          <p:spTgt spid="238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8601"/>
                                        </p:tgtEl>
                                        <p:attrNameLst>
                                          <p:attrName>style.visibility</p:attrName>
                                        </p:attrNameLst>
                                      </p:cBhvr>
                                      <p:to>
                                        <p:strVal val="visible"/>
                                      </p:to>
                                    </p:set>
                                    <p:anim calcmode="lin" valueType="num">
                                      <p:cBhvr>
                                        <p:cTn id="12" dur="500" fill="hold"/>
                                        <p:tgtEl>
                                          <p:spTgt spid="238601"/>
                                        </p:tgtEl>
                                        <p:attrNameLst>
                                          <p:attrName>ppt_w</p:attrName>
                                        </p:attrNameLst>
                                      </p:cBhvr>
                                      <p:tavLst>
                                        <p:tav tm="0">
                                          <p:val>
                                            <p:fltVal val="0"/>
                                          </p:val>
                                        </p:tav>
                                        <p:tav tm="100000">
                                          <p:val>
                                            <p:strVal val="#ppt_w"/>
                                          </p:val>
                                        </p:tav>
                                      </p:tavLst>
                                    </p:anim>
                                    <p:anim calcmode="lin" valueType="num">
                                      <p:cBhvr>
                                        <p:cTn id="13" dur="500" fill="hold"/>
                                        <p:tgtEl>
                                          <p:spTgt spid="238601"/>
                                        </p:tgtEl>
                                        <p:attrNameLst>
                                          <p:attrName>ppt_h</p:attrName>
                                        </p:attrNameLst>
                                      </p:cBhvr>
                                      <p:tavLst>
                                        <p:tav tm="0">
                                          <p:val>
                                            <p:fltVal val="0"/>
                                          </p:val>
                                        </p:tav>
                                        <p:tav tm="100000">
                                          <p:val>
                                            <p:strVal val="#ppt_h"/>
                                          </p:val>
                                        </p:tav>
                                      </p:tavLst>
                                    </p:anim>
                                    <p:animEffect transition="in" filter="fade">
                                      <p:cBhvr>
                                        <p:cTn id="14" dur="500"/>
                                        <p:tgtEl>
                                          <p:spTgt spid="23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6" grpId="0"/>
      <p:bldP spid="2386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smtClean="0"/>
              <a:t>Mutations</a:t>
            </a:r>
          </a:p>
        </p:txBody>
      </p:sp>
      <p:sp>
        <p:nvSpPr>
          <p:cNvPr id="7171" name="Content Placeholder 2"/>
          <p:cNvSpPr>
            <a:spLocks noGrp="1"/>
          </p:cNvSpPr>
          <p:nvPr>
            <p:ph idx="1"/>
          </p:nvPr>
        </p:nvSpPr>
        <p:spPr/>
        <p:txBody>
          <a:bodyPr>
            <a:normAutofit fontScale="92500" lnSpcReduction="10000"/>
          </a:bodyPr>
          <a:lstStyle/>
          <a:p>
            <a:pPr>
              <a:defRPr/>
            </a:pPr>
            <a:r>
              <a:rPr lang="en-CA" b="1" dirty="0" smtClean="0">
                <a:solidFill>
                  <a:srgbClr val="FF0000"/>
                </a:solidFill>
              </a:rPr>
              <a:t>A change in the nucleotide sequence in a genome of an individual</a:t>
            </a:r>
          </a:p>
          <a:p>
            <a:pPr>
              <a:defRPr/>
            </a:pPr>
            <a:r>
              <a:rPr lang="en-CA" b="1" dirty="0" smtClean="0"/>
              <a:t>Only source of additional genetic material and new alleles</a:t>
            </a:r>
          </a:p>
          <a:p>
            <a:pPr>
              <a:defRPr/>
            </a:pPr>
            <a:r>
              <a:rPr lang="en-CA" dirty="0" smtClean="0"/>
              <a:t>Mutations may arise as a result of unrepaired changes in DNA sequences or chromosome breakage and rejoining.  </a:t>
            </a:r>
          </a:p>
          <a:p>
            <a:pPr>
              <a:defRPr/>
            </a:pPr>
            <a:r>
              <a:rPr lang="en-CA" dirty="0" smtClean="0"/>
              <a:t>Although most mutations occur in (body) cells, these mutations cannot be inherited and, therefore do not play a role in evolution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smtClean="0"/>
              <a:t>Mutations</a:t>
            </a:r>
          </a:p>
        </p:txBody>
      </p:sp>
      <p:sp>
        <p:nvSpPr>
          <p:cNvPr id="8195" name="Content Placeholder 2"/>
          <p:cNvSpPr>
            <a:spLocks noGrp="1"/>
          </p:cNvSpPr>
          <p:nvPr>
            <p:ph idx="1"/>
          </p:nvPr>
        </p:nvSpPr>
        <p:spPr/>
        <p:txBody>
          <a:bodyPr/>
          <a:lstStyle/>
          <a:p>
            <a:r>
              <a:rPr lang="en-CA" altLang="en-US" smtClean="0"/>
              <a:t>But when they occur in a </a:t>
            </a:r>
            <a:r>
              <a:rPr lang="en-CA" altLang="en-US" smtClean="0">
                <a:solidFill>
                  <a:srgbClr val="FF0000"/>
                </a:solidFill>
              </a:rPr>
              <a:t>gamete (sex cell)</a:t>
            </a:r>
            <a:r>
              <a:rPr lang="en-CA" altLang="en-US" smtClean="0"/>
              <a:t>, it will have the potential to be passed on to later generations, and enter into the gene pool </a:t>
            </a:r>
            <a:r>
              <a:rPr lang="en-CA" altLang="en-US" smtClean="0">
                <a:sym typeface="Wingdings" panose="05000000000000000000" pitchFamily="2" charset="2"/>
              </a:rPr>
              <a:t> a </a:t>
            </a:r>
            <a:r>
              <a:rPr lang="en-CA" altLang="en-US" b="1" u="sng" smtClean="0">
                <a:solidFill>
                  <a:srgbClr val="FF0000"/>
                </a:solidFill>
                <a:sym typeface="Wingdings" panose="05000000000000000000" pitchFamily="2" charset="2"/>
              </a:rPr>
              <a:t>heritable mutation</a:t>
            </a:r>
            <a:endParaRPr lang="en-CA" altLang="en-US" b="1" u="sng" smtClean="0">
              <a:solidFill>
                <a:srgbClr val="FF0000"/>
              </a:solidFill>
            </a:endParaRPr>
          </a:p>
          <a:p>
            <a:r>
              <a:rPr lang="en-CA" altLang="en-US" smtClean="0"/>
              <a:t>The mutant alleles and any new phenotypes they produce become the source of new raw material for natural selection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mtClean="0"/>
              <a:t>Mutation Types</a:t>
            </a:r>
          </a:p>
        </p:txBody>
      </p:sp>
      <p:sp>
        <p:nvSpPr>
          <p:cNvPr id="9219" name="Content Placeholder 2"/>
          <p:cNvSpPr>
            <a:spLocks noGrp="1"/>
          </p:cNvSpPr>
          <p:nvPr>
            <p:ph idx="1"/>
          </p:nvPr>
        </p:nvSpPr>
        <p:spPr/>
        <p:txBody>
          <a:bodyPr/>
          <a:lstStyle/>
          <a:p>
            <a:r>
              <a:rPr lang="en-CA" altLang="en-US" u="sng" smtClean="0">
                <a:solidFill>
                  <a:srgbClr val="FF0000"/>
                </a:solidFill>
              </a:rPr>
              <a:t>Neutral</a:t>
            </a:r>
            <a:r>
              <a:rPr lang="en-CA" altLang="en-US" smtClean="0"/>
              <a:t>: no immediate effect on individual fitness</a:t>
            </a:r>
          </a:p>
          <a:p>
            <a:r>
              <a:rPr lang="en-CA" altLang="en-US" u="sng" smtClean="0">
                <a:solidFill>
                  <a:srgbClr val="FF0000"/>
                </a:solidFill>
              </a:rPr>
              <a:t>Harmful</a:t>
            </a:r>
            <a:r>
              <a:rPr lang="en-CA" altLang="en-US" u="sng" smtClean="0"/>
              <a:t>: </a:t>
            </a:r>
            <a:r>
              <a:rPr lang="en-CA" altLang="en-US" smtClean="0"/>
              <a:t>reduces an individual’s fitness to survive</a:t>
            </a:r>
          </a:p>
          <a:p>
            <a:r>
              <a:rPr lang="en-CA" altLang="en-US" u="sng" smtClean="0">
                <a:solidFill>
                  <a:srgbClr val="FF0000"/>
                </a:solidFill>
              </a:rPr>
              <a:t>Beneficial</a:t>
            </a:r>
            <a:r>
              <a:rPr lang="en-CA" altLang="en-US" smtClean="0"/>
              <a:t>: results in an enhanced gene product to produce a new or improved protein giving an individual a selective advantage and hence reproductive success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600200" y="150813"/>
            <a:ext cx="681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Mutations Provide Raw Material For Evolution</a:t>
            </a:r>
          </a:p>
        </p:txBody>
      </p:sp>
      <p:grpSp>
        <p:nvGrpSpPr>
          <p:cNvPr id="2" name="Group 7"/>
          <p:cNvGrpSpPr>
            <a:grpSpLocks/>
          </p:cNvGrpSpPr>
          <p:nvPr/>
        </p:nvGrpSpPr>
        <p:grpSpPr bwMode="auto">
          <a:xfrm>
            <a:off x="228600" y="762000"/>
            <a:ext cx="4572000" cy="5059363"/>
            <a:chOff x="144" y="480"/>
            <a:chExt cx="2880" cy="3187"/>
          </a:xfrm>
        </p:grpSpPr>
        <p:pic>
          <p:nvPicPr>
            <p:cNvPr id="10248" name="Picture 2" descr="FG17_03"/>
            <p:cNvPicPr>
              <a:picLocks noChangeAspect="1" noChangeArrowheads="1"/>
            </p:cNvPicPr>
            <p:nvPr/>
          </p:nvPicPr>
          <p:blipFill>
            <a:blip r:embed="rId3">
              <a:extLst>
                <a:ext uri="{28A0092B-C50C-407E-A947-70E740481C1C}">
                  <a14:useLocalDpi xmlns:a14="http://schemas.microsoft.com/office/drawing/2010/main" val="0"/>
                </a:ext>
              </a:extLst>
            </a:blip>
            <a:srcRect t="929" r="48718" b="6877"/>
            <a:stretch>
              <a:fillRect/>
            </a:stretch>
          </p:blipFill>
          <p:spPr bwMode="auto">
            <a:xfrm>
              <a:off x="144" y="480"/>
              <a:ext cx="2880" cy="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5"/>
            <p:cNvSpPr txBox="1">
              <a:spLocks noChangeArrowheads="1"/>
            </p:cNvSpPr>
            <p:nvPr/>
          </p:nvSpPr>
          <p:spPr bwMode="auto">
            <a:xfrm>
              <a:off x="422" y="3225"/>
              <a:ext cx="260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One type of mutation at the level of the gene.</a:t>
              </a:r>
            </a:p>
          </p:txBody>
        </p:sp>
      </p:grpSp>
      <p:grpSp>
        <p:nvGrpSpPr>
          <p:cNvPr id="3" name="Group 8"/>
          <p:cNvGrpSpPr>
            <a:grpSpLocks/>
          </p:cNvGrpSpPr>
          <p:nvPr/>
        </p:nvGrpSpPr>
        <p:grpSpPr bwMode="auto">
          <a:xfrm>
            <a:off x="5638800" y="762000"/>
            <a:ext cx="3505200" cy="5045075"/>
            <a:chOff x="3552" y="480"/>
            <a:chExt cx="2208" cy="3178"/>
          </a:xfrm>
        </p:grpSpPr>
        <p:pic>
          <p:nvPicPr>
            <p:cNvPr id="10246" name="Picture 3" descr="FG17_03"/>
            <p:cNvPicPr>
              <a:picLocks noChangeAspect="1" noChangeArrowheads="1"/>
            </p:cNvPicPr>
            <p:nvPr/>
          </p:nvPicPr>
          <p:blipFill>
            <a:blip r:embed="rId3">
              <a:extLst>
                <a:ext uri="{28A0092B-C50C-407E-A947-70E740481C1C}">
                  <a14:useLocalDpi xmlns:a14="http://schemas.microsoft.com/office/drawing/2010/main" val="0"/>
                </a:ext>
              </a:extLst>
            </a:blip>
            <a:srcRect l="64957" t="929" b="6877"/>
            <a:stretch>
              <a:fillRect/>
            </a:stretch>
          </p:blipFill>
          <p:spPr bwMode="auto">
            <a:xfrm>
              <a:off x="3600" y="480"/>
              <a:ext cx="1968" cy="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6"/>
            <p:cNvSpPr txBox="1">
              <a:spLocks noChangeArrowheads="1"/>
            </p:cNvSpPr>
            <p:nvPr/>
          </p:nvSpPr>
          <p:spPr bwMode="auto">
            <a:xfrm>
              <a:off x="3552" y="3216"/>
              <a:ext cx="22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rPr>
                <a:t>One type of mutation at the level of the chromosome.</a:t>
              </a:r>
            </a:p>
          </p:txBody>
        </p:sp>
      </p:grpSp>
      <p:sp>
        <p:nvSpPr>
          <p:cNvPr id="239625" name="Text Box 9"/>
          <p:cNvSpPr txBox="1">
            <a:spLocks noChangeArrowheads="1"/>
          </p:cNvSpPr>
          <p:nvPr/>
        </p:nvSpPr>
        <p:spPr bwMode="auto">
          <a:xfrm>
            <a:off x="76200" y="6194425"/>
            <a:ext cx="884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Mutations are usually neutral or harmful in their effects; only rarely are they beneficial.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39625"/>
                                        </p:tgtEl>
                                        <p:attrNameLst>
                                          <p:attrName>style.visibility</p:attrName>
                                        </p:attrNameLst>
                                      </p:cBhvr>
                                      <p:to>
                                        <p:strVal val="visible"/>
                                      </p:to>
                                    </p:set>
                                    <p:anim calcmode="lin" valueType="num">
                                      <p:cBhvr>
                                        <p:cTn id="17" dur="500" fill="hold"/>
                                        <p:tgtEl>
                                          <p:spTgt spid="239625"/>
                                        </p:tgtEl>
                                        <p:attrNameLst>
                                          <p:attrName>ppt_w</p:attrName>
                                        </p:attrNameLst>
                                      </p:cBhvr>
                                      <p:tavLst>
                                        <p:tav tm="0">
                                          <p:val>
                                            <p:fltVal val="0"/>
                                          </p:val>
                                        </p:tav>
                                        <p:tav tm="100000">
                                          <p:val>
                                            <p:strVal val="#ppt_w"/>
                                          </p:val>
                                        </p:tav>
                                      </p:tavLst>
                                    </p:anim>
                                    <p:anim calcmode="lin" valueType="num">
                                      <p:cBhvr>
                                        <p:cTn id="18" dur="500" fill="hold"/>
                                        <p:tgtEl>
                                          <p:spTgt spid="239625"/>
                                        </p:tgtEl>
                                        <p:attrNameLst>
                                          <p:attrName>ppt_h</p:attrName>
                                        </p:attrNameLst>
                                      </p:cBhvr>
                                      <p:tavLst>
                                        <p:tav tm="0">
                                          <p:val>
                                            <p:fltVal val="0"/>
                                          </p:val>
                                        </p:tav>
                                        <p:tav tm="100000">
                                          <p:val>
                                            <p:strVal val="#ppt_h"/>
                                          </p:val>
                                        </p:tav>
                                      </p:tavLst>
                                    </p:anim>
                                    <p:animEffect transition="in" filter="fade">
                                      <p:cBhvr>
                                        <p:cTn id="19" dur="500"/>
                                        <p:tgtEl>
                                          <p:spTgt spid="239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A8827-9D02-4A76-8056-645142AB2E38}">
  <ds:schemaRefs>
    <ds:schemaRef ds:uri="http://schemas.microsoft.com/sharepoint/v3/contenttype/forms"/>
  </ds:schemaRefs>
</ds:datastoreItem>
</file>

<file path=customXml/itemProps2.xml><?xml version="1.0" encoding="utf-8"?>
<ds:datastoreItem xmlns:ds="http://schemas.openxmlformats.org/officeDocument/2006/customXml" ds:itemID="{839793CC-669D-40B6-99A4-C9DF29701999}">
  <ds:schemaRefs>
    <ds:schemaRef ds:uri="http://schemas.microsoft.com/office/2006/metadata/longProperties"/>
  </ds:schemaRefs>
</ds:datastoreItem>
</file>

<file path=customXml/itemProps3.xml><?xml version="1.0" encoding="utf-8"?>
<ds:datastoreItem xmlns:ds="http://schemas.openxmlformats.org/officeDocument/2006/customXml" ds:itemID="{39404BE0-5232-4121-9F7B-8BF6F57FE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0C24B19E-046D-4E1D-B171-CEA5B5541947}">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2345</TotalTime>
  <Words>1455</Words>
  <Application>Microsoft Office PowerPoint</Application>
  <PresentationFormat>On-screen Show (4:3)</PresentationFormat>
  <Paragraphs>223</Paragraphs>
  <Slides>38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Times New Roman</vt:lpstr>
      <vt:lpstr>Arial Black</vt:lpstr>
      <vt:lpstr>Wingdings</vt:lpstr>
      <vt:lpstr>Wingdings 2</vt:lpstr>
      <vt:lpstr>Symbol</vt:lpstr>
      <vt:lpstr>Default Design</vt:lpstr>
      <vt:lpstr>PowerPoint Presentation</vt:lpstr>
      <vt:lpstr>Please note…</vt:lpstr>
      <vt:lpstr>PowerPoint Presentation</vt:lpstr>
      <vt:lpstr>PowerPoint Presentation</vt:lpstr>
      <vt:lpstr>PowerPoint Presentation</vt:lpstr>
      <vt:lpstr>Mutations</vt:lpstr>
      <vt:lpstr>Mutations</vt:lpstr>
      <vt:lpstr>Mutation Types</vt:lpstr>
      <vt:lpstr>PowerPoint Presentation</vt:lpstr>
      <vt:lpstr>PowerPoint Presentation</vt:lpstr>
      <vt:lpstr>PowerPoint Presentation</vt:lpstr>
      <vt:lpstr>PowerPoint Presentation</vt:lpstr>
      <vt:lpstr>Genetic Drift</vt:lpstr>
      <vt:lpstr>PowerPoint Presentation</vt:lpstr>
      <vt:lpstr>PowerPoint Presentation</vt:lpstr>
      <vt:lpstr>Genetic Drift</vt:lpstr>
      <vt:lpstr>PowerPoint Presentation</vt:lpstr>
      <vt:lpstr>Possible bottleneck reasons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Directional Selection   [Sexual Selection]</vt:lpstr>
      <vt:lpstr>PowerPoint Presentation</vt:lpstr>
      <vt:lpstr>PowerPoint Presentation</vt:lpstr>
      <vt:lpstr>PowerPoint Presentation</vt:lpstr>
      <vt:lpstr>PowerPoint Presentation</vt:lpstr>
      <vt:lpstr>Disruptive Selection</vt:lpstr>
      <vt:lpstr>TED ED</vt:lpstr>
      <vt:lpstr>Homework</vt:lpstr>
    </vt:vector>
  </TitlesOfParts>
  <Company>USU Department of Biology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Podgorski</dc:creator>
  <cp:lastModifiedBy>Richard Ochran</cp:lastModifiedBy>
  <cp:revision>209</cp:revision>
  <cp:lastPrinted>2000-03-30T05:47:20Z</cp:lastPrinted>
  <dcterms:created xsi:type="dcterms:W3CDTF">2000-03-24T21:51:25Z</dcterms:created>
  <dcterms:modified xsi:type="dcterms:W3CDTF">2014-12-23T03:30:28Z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Ms. Thomas - Heart Lake SS</vt:lpwstr>
  </property>
  <property fmtid="{D5CDD505-2E9C-101B-9397-08002B2CF9AE}" pid="3" name="display_urn:schemas-microsoft-com:office:office#Author">
    <vt:lpwstr>Ms. Thomas - Heart Lake SS</vt:lpwstr>
  </property>
</Properties>
</file>